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72" r:id="rId5"/>
    <p:sldId id="259" r:id="rId6"/>
    <p:sldId id="260" r:id="rId7"/>
    <p:sldId id="261" r:id="rId8"/>
    <p:sldId id="282" r:id="rId9"/>
    <p:sldId id="283" r:id="rId10"/>
    <p:sldId id="285" r:id="rId11"/>
    <p:sldId id="287" r:id="rId12"/>
    <p:sldId id="286" r:id="rId13"/>
    <p:sldId id="281" r:id="rId14"/>
    <p:sldId id="262" r:id="rId15"/>
    <p:sldId id="263" r:id="rId16"/>
    <p:sldId id="288" r:id="rId17"/>
    <p:sldId id="289" r:id="rId18"/>
    <p:sldId id="264" r:id="rId19"/>
    <p:sldId id="265" r:id="rId20"/>
    <p:sldId id="266" r:id="rId21"/>
    <p:sldId id="275" r:id="rId22"/>
    <p:sldId id="267" r:id="rId23"/>
    <p:sldId id="276" r:id="rId24"/>
    <p:sldId id="277" r:id="rId25"/>
    <p:sldId id="280" r:id="rId26"/>
    <p:sldId id="268" r:id="rId27"/>
    <p:sldId id="270" r:id="rId28"/>
    <p:sldId id="271" r:id="rId29"/>
    <p:sldId id="273" r:id="rId30"/>
    <p:sldId id="269" r:id="rId31"/>
    <p:sldId id="274" r:id="rId32"/>
    <p:sldId id="284" r:id="rId33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Título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9" name="8 Subtítulo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s-ES" smtClean="0"/>
              <a:t>Haga clic para modificar el estilo de subtítulo del patrón</a:t>
            </a:r>
            <a:endParaRPr kumimoji="0" lang="en-US"/>
          </a:p>
        </p:txBody>
      </p:sp>
      <p:sp>
        <p:nvSpPr>
          <p:cNvPr id="28" name="27 Marcador de fecha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17" name="16 Marcador de pie de página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s-ES"/>
          </a:p>
        </p:txBody>
      </p:sp>
      <p:sp>
        <p:nvSpPr>
          <p:cNvPr id="10" name="9 Rectángulo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11 Rectángulo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13 Rectángulo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18 Rectángulo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10 Conector recto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17 Conector recto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19 Conector recto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15 Conector recto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14 Conector recto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21 Conector recto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26 Rectángulo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20 Elipse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22 Elipse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23 Elipse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25 Elipse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24 Elipse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28 Marcador de número de diapositiva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8" name="7 Marcador de contenido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10" name="9 Marcador de pie de página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s-ES"/>
          </a:p>
        </p:txBody>
      </p:sp>
      <p:sp>
        <p:nvSpPr>
          <p:cNvPr id="9" name="8 Rectángulo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9 Rectángulo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10 Rectángulo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11 Rectángulo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12 Conector recto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13 Conector recto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14 Conector recto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15 Conector recto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16 Conector recto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17 Rectángulo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18 Elipse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19 Elipse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20 Elipse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21 Elipse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22 Elipse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25 Conector recto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9" name="8 Marcador de contenido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11" name="10 Marcador de contenido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11" name="10 Marcador de contenido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13" name="12 Marcador de contenido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12" name="11 Marcador de texto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14" name="13 Marcador de texto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6" name="5 Marcador de fecha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onector recto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8" name="7 Conector recto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8 Conector recto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10 Conector recto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11 Rectángulo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12 Conector recto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13 Elipse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17 Marcador de contenido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21" name="20 Marcador de fecha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22" name="21 Marcador de número de diapositiva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23" name="22 Marcador de pie de página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s-E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onector recto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12 Elipse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s-ES" smtClean="0"/>
              <a:t>Haga clic en el icono para agregar una imagen</a:t>
            </a:r>
            <a:endParaRPr kumimoji="0" lang="en-US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10" name="9 Conector recto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10 Rectángulo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11 Conector recto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18 Conector recto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19 Conector recto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16 Marcador de fecha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18" name="17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  <p:sp>
        <p:nvSpPr>
          <p:cNvPr id="21" name="20 Marcador de pie de página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onector recto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2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13" name="1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  <a:p>
            <a:pPr lvl="1" eaLnBrk="1" latinLnBrk="0" hangingPunct="1"/>
            <a:r>
              <a:rPr kumimoji="0" lang="es-ES" smtClean="0"/>
              <a:t>Segundo nivel</a:t>
            </a:r>
          </a:p>
          <a:p>
            <a:pPr lvl="2" eaLnBrk="1" latinLnBrk="0" hangingPunct="1"/>
            <a:r>
              <a:rPr kumimoji="0" lang="es-ES" smtClean="0"/>
              <a:t>Tercer nivel</a:t>
            </a:r>
          </a:p>
          <a:p>
            <a:pPr lvl="3" eaLnBrk="1" latinLnBrk="0" hangingPunct="1"/>
            <a:r>
              <a:rPr kumimoji="0" lang="es-ES" smtClean="0"/>
              <a:t>Cuarto nivel</a:t>
            </a:r>
          </a:p>
          <a:p>
            <a:pPr lvl="4" eaLnBrk="1" latinLnBrk="0" hangingPunct="1"/>
            <a:r>
              <a:rPr kumimoji="0" lang="es-ES" smtClean="0"/>
              <a:t>Quinto nivel</a:t>
            </a:r>
            <a:endParaRPr kumimoji="0" lang="en-US"/>
          </a:p>
        </p:txBody>
      </p:sp>
      <p:sp>
        <p:nvSpPr>
          <p:cNvPr id="14" name="13 Marcador de fecha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E6E7D9-E2C9-4082-B7ED-DE2647F98747}" type="datetimeFigureOut">
              <a:rPr lang="es-ES" smtClean="0"/>
              <a:pPr/>
              <a:t>28/08/2014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s-ES"/>
          </a:p>
        </p:txBody>
      </p:sp>
      <p:sp>
        <p:nvSpPr>
          <p:cNvPr id="7" name="6 Conector recto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8 Conector recto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9 Rectángulo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10 Conector recto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11 Elipse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22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7964A6-D5F0-4723-8AFC-1E0C6D58228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_tradnl" dirty="0" smtClean="0"/>
              <a:t>CÓMO CARGAR TU TORRE Y SOBREVIVIR AL INTENTO</a:t>
            </a:r>
            <a:endParaRPr lang="es-ES" dirty="0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s-ES_tradnl" dirty="0" smtClean="0"/>
              <a:t>CONGRESO URE 2013 Bilbao</a:t>
            </a:r>
          </a:p>
          <a:p>
            <a:endParaRPr lang="es-ES_tradnl" dirty="0" smtClean="0"/>
          </a:p>
          <a:p>
            <a:r>
              <a:rPr lang="es-ES_tradnl" dirty="0" smtClean="0"/>
              <a:t>Salva </a:t>
            </a:r>
            <a:r>
              <a:rPr lang="es-ES_tradnl" dirty="0" err="1" smtClean="0"/>
              <a:t>Doménech</a:t>
            </a:r>
            <a:r>
              <a:rPr lang="es-ES_tradnl" dirty="0" smtClean="0"/>
              <a:t> EA5DY</a:t>
            </a:r>
            <a:endParaRPr lang="es-ES" dirty="0"/>
          </a:p>
        </p:txBody>
      </p:sp>
      <p:pic>
        <p:nvPicPr>
          <p:cNvPr id="4" name="3 Imagen" descr="URE logo zz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5157192"/>
            <a:ext cx="1080120" cy="1354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638944"/>
          </a:xfrm>
        </p:spPr>
        <p:txBody>
          <a:bodyPr/>
          <a:lstStyle/>
          <a:p>
            <a:r>
              <a:rPr lang="es-ES_tradnl" dirty="0" smtClean="0"/>
              <a:t>¿qué es una vertical?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4873752"/>
          </a:xfrm>
        </p:spPr>
        <p:txBody>
          <a:bodyPr/>
          <a:lstStyle/>
          <a:p>
            <a:r>
              <a:rPr lang="es-ES_tradnl" dirty="0" smtClean="0"/>
              <a:t>Es un dipolo puesto en vertical y truncado por un plano de tierra</a:t>
            </a:r>
            <a:endParaRPr lang="es-ES" dirty="0"/>
          </a:p>
        </p:txBody>
      </p:sp>
      <p:pic>
        <p:nvPicPr>
          <p:cNvPr id="4" name="3 Imagen" descr="vert15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550922"/>
            <a:ext cx="4464496" cy="4307078"/>
          </a:xfrm>
          <a:prstGeom prst="rect">
            <a:avLst/>
          </a:prstGeom>
        </p:spPr>
      </p:pic>
      <p:sp>
        <p:nvSpPr>
          <p:cNvPr id="5" name="4 CuadroTexto"/>
          <p:cNvSpPr txBox="1"/>
          <p:nvPr/>
        </p:nvSpPr>
        <p:spPr>
          <a:xfrm>
            <a:off x="3131840" y="3923764"/>
            <a:ext cx="192071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Eje de la antena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>
            <a:off x="3059832" y="3419708"/>
            <a:ext cx="152157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Vista lateral</a:t>
            </a:r>
            <a:endParaRPr lang="es-E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La impedancia de la vertical cambia con su longitud</a:t>
            </a:r>
            <a:endParaRPr lang="es-ES" dirty="0"/>
          </a:p>
        </p:txBody>
      </p:sp>
      <p:pic>
        <p:nvPicPr>
          <p:cNvPr id="4" name="3 Marcador de contenido" descr="resist vert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600200"/>
            <a:ext cx="4888575" cy="4873625"/>
          </a:xfrm>
        </p:spPr>
      </p:pic>
      <p:sp>
        <p:nvSpPr>
          <p:cNvPr id="5" name="4 CuadroTexto"/>
          <p:cNvSpPr txBox="1"/>
          <p:nvPr/>
        </p:nvSpPr>
        <p:spPr>
          <a:xfrm>
            <a:off x="1331640" y="6093296"/>
            <a:ext cx="31683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dirty="0" smtClean="0"/>
              <a:t>Longitud de onda</a:t>
            </a:r>
            <a:endParaRPr lang="es-ES" dirty="0"/>
          </a:p>
        </p:txBody>
      </p:sp>
      <p:sp>
        <p:nvSpPr>
          <p:cNvPr id="6" name="5 Forma libre"/>
          <p:cNvSpPr/>
          <p:nvPr/>
        </p:nvSpPr>
        <p:spPr>
          <a:xfrm>
            <a:off x="1737360" y="2063931"/>
            <a:ext cx="2756263" cy="3383280"/>
          </a:xfrm>
          <a:custGeom>
            <a:avLst/>
            <a:gdLst>
              <a:gd name="connsiteX0" fmla="*/ 0 w 2756263"/>
              <a:gd name="connsiteY0" fmla="*/ 3383280 h 3383280"/>
              <a:gd name="connsiteX1" fmla="*/ 313509 w 2756263"/>
              <a:gd name="connsiteY1" fmla="*/ 2743200 h 3383280"/>
              <a:gd name="connsiteX2" fmla="*/ 718457 w 2756263"/>
              <a:gd name="connsiteY2" fmla="*/ 1920240 h 3383280"/>
              <a:gd name="connsiteX3" fmla="*/ 1332411 w 2756263"/>
              <a:gd name="connsiteY3" fmla="*/ 627018 h 3383280"/>
              <a:gd name="connsiteX4" fmla="*/ 1632857 w 2756263"/>
              <a:gd name="connsiteY4" fmla="*/ 143692 h 3383280"/>
              <a:gd name="connsiteX5" fmla="*/ 1881051 w 2756263"/>
              <a:gd name="connsiteY5" fmla="*/ 13063 h 3383280"/>
              <a:gd name="connsiteX6" fmla="*/ 2129246 w 2756263"/>
              <a:gd name="connsiteY6" fmla="*/ 65315 h 3383280"/>
              <a:gd name="connsiteX7" fmla="*/ 2286000 w 2756263"/>
              <a:gd name="connsiteY7" fmla="*/ 248195 h 3383280"/>
              <a:gd name="connsiteX8" fmla="*/ 2547257 w 2756263"/>
              <a:gd name="connsiteY8" fmla="*/ 653143 h 3383280"/>
              <a:gd name="connsiteX9" fmla="*/ 2756263 w 2756263"/>
              <a:gd name="connsiteY9" fmla="*/ 1110343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756263" h="3383280">
                <a:moveTo>
                  <a:pt x="0" y="3383280"/>
                </a:moveTo>
                <a:lnTo>
                  <a:pt x="313509" y="2743200"/>
                </a:lnTo>
                <a:cubicBezTo>
                  <a:pt x="433252" y="2499360"/>
                  <a:pt x="548640" y="2272937"/>
                  <a:pt x="718457" y="1920240"/>
                </a:cubicBezTo>
                <a:cubicBezTo>
                  <a:pt x="888274" y="1567543"/>
                  <a:pt x="1180011" y="923109"/>
                  <a:pt x="1332411" y="627018"/>
                </a:cubicBezTo>
                <a:cubicBezTo>
                  <a:pt x="1484811" y="330927"/>
                  <a:pt x="1541417" y="246018"/>
                  <a:pt x="1632857" y="143692"/>
                </a:cubicBezTo>
                <a:cubicBezTo>
                  <a:pt x="1724297" y="41366"/>
                  <a:pt x="1798320" y="26126"/>
                  <a:pt x="1881051" y="13063"/>
                </a:cubicBezTo>
                <a:cubicBezTo>
                  <a:pt x="1963782" y="0"/>
                  <a:pt x="2061755" y="26126"/>
                  <a:pt x="2129246" y="65315"/>
                </a:cubicBezTo>
                <a:cubicBezTo>
                  <a:pt x="2196738" y="104504"/>
                  <a:pt x="2216332" y="150224"/>
                  <a:pt x="2286000" y="248195"/>
                </a:cubicBezTo>
                <a:cubicBezTo>
                  <a:pt x="2355668" y="346166"/>
                  <a:pt x="2468880" y="509452"/>
                  <a:pt x="2547257" y="653143"/>
                </a:cubicBezTo>
                <a:cubicBezTo>
                  <a:pt x="2625634" y="796834"/>
                  <a:pt x="2690948" y="953588"/>
                  <a:pt x="2756263" y="1110343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5508104" y="1700808"/>
            <a:ext cx="280831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dirty="0" smtClean="0"/>
              <a:t>Resistencia de radiación</a:t>
            </a:r>
            <a:endParaRPr lang="es-ES" dirty="0"/>
          </a:p>
        </p:txBody>
      </p:sp>
      <p:cxnSp>
        <p:nvCxnSpPr>
          <p:cNvPr id="9" name="8 Conector recto"/>
          <p:cNvCxnSpPr/>
          <p:nvPr/>
        </p:nvCxnSpPr>
        <p:spPr>
          <a:xfrm flipV="1">
            <a:off x="4211960" y="1988840"/>
            <a:ext cx="1296144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9 CuadroTexto"/>
          <p:cNvSpPr txBox="1"/>
          <p:nvPr/>
        </p:nvSpPr>
        <p:spPr>
          <a:xfrm>
            <a:off x="5660504" y="2699628"/>
            <a:ext cx="280831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dirty="0" smtClean="0"/>
              <a:t>Reactancia</a:t>
            </a:r>
            <a:endParaRPr lang="es-ES" dirty="0"/>
          </a:p>
        </p:txBody>
      </p:sp>
      <p:cxnSp>
        <p:nvCxnSpPr>
          <p:cNvPr id="11" name="10 Conector recto"/>
          <p:cNvCxnSpPr/>
          <p:nvPr/>
        </p:nvCxnSpPr>
        <p:spPr>
          <a:xfrm flipV="1">
            <a:off x="4572000" y="3068960"/>
            <a:ext cx="1088504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11 CuadroTexto"/>
          <p:cNvSpPr txBox="1"/>
          <p:nvPr/>
        </p:nvSpPr>
        <p:spPr>
          <a:xfrm rot="16200000">
            <a:off x="-1147989" y="3820398"/>
            <a:ext cx="31683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dirty="0" smtClean="0"/>
              <a:t>R   y   X   (ohmios)</a:t>
            </a:r>
            <a:endParaRPr lang="es-E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/>
          <a:lstStyle/>
          <a:p>
            <a:r>
              <a:rPr lang="es-ES_tradnl" dirty="0" smtClean="0"/>
              <a:t>Una vertical no precisa ser resonante para ser eficiente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es-ES_tradnl" dirty="0" smtClean="0"/>
              <a:t>Es un mito que las antenas deban ser resonantes para ser eficientes</a:t>
            </a:r>
          </a:p>
          <a:p>
            <a:r>
              <a:rPr lang="es-ES_tradnl" dirty="0" smtClean="0"/>
              <a:t>Fuera de resonancia podemos ser muy eficientes, si logramos una adaptación de impedancias sin pérdidas</a:t>
            </a:r>
          </a:p>
          <a:p>
            <a:r>
              <a:rPr lang="es-ES_tradnl" dirty="0" smtClean="0"/>
              <a:t>La eficiencia depende de la relación entre Resistencia de radiación y Resistencia de las pérdidas</a:t>
            </a:r>
          </a:p>
          <a:p>
            <a:endParaRPr lang="es-ES_tradnl" dirty="0" smtClean="0"/>
          </a:p>
          <a:p>
            <a:pPr lvl="1"/>
            <a:r>
              <a:rPr lang="es-ES_tradnl" sz="2000" dirty="0" smtClean="0"/>
              <a:t>                                  </a:t>
            </a:r>
            <a:r>
              <a:rPr lang="es-ES_tradnl" sz="2000" dirty="0" err="1" smtClean="0"/>
              <a:t>Rrad</a:t>
            </a:r>
            <a:endParaRPr lang="es-ES_tradnl" sz="2000" dirty="0" smtClean="0"/>
          </a:p>
          <a:p>
            <a:pPr lvl="2"/>
            <a:r>
              <a:rPr lang="es-ES_tradnl" sz="2000" dirty="0" smtClean="0"/>
              <a:t>Eficiencia</a:t>
            </a:r>
            <a:r>
              <a:rPr lang="es-ES_tradnl" dirty="0" smtClean="0"/>
              <a:t> </a:t>
            </a:r>
            <a:r>
              <a:rPr lang="es-ES_tradnl" sz="2000" dirty="0" smtClean="0"/>
              <a:t>=</a:t>
            </a:r>
            <a:endParaRPr lang="es-ES_tradnl" dirty="0" smtClean="0"/>
          </a:p>
          <a:p>
            <a:pPr lvl="3"/>
            <a:r>
              <a:rPr lang="es-ES_tradnl" sz="2000" dirty="0" smtClean="0"/>
              <a:t>                    </a:t>
            </a:r>
            <a:r>
              <a:rPr lang="es-ES_tradnl" sz="2000" dirty="0" err="1" smtClean="0"/>
              <a:t>Rrad</a:t>
            </a:r>
            <a:r>
              <a:rPr lang="es-ES_tradnl" sz="2000" dirty="0" smtClean="0"/>
              <a:t> + R </a:t>
            </a:r>
            <a:r>
              <a:rPr lang="es-ES_tradnl" sz="2000" dirty="0" err="1" smtClean="0"/>
              <a:t>pérd</a:t>
            </a:r>
            <a:endParaRPr lang="es-ES_tradnl" sz="2000" dirty="0" smtClean="0"/>
          </a:p>
        </p:txBody>
      </p:sp>
      <p:cxnSp>
        <p:nvCxnSpPr>
          <p:cNvPr id="5" name="4 Conector recto"/>
          <p:cNvCxnSpPr/>
          <p:nvPr/>
        </p:nvCxnSpPr>
        <p:spPr>
          <a:xfrm>
            <a:off x="2915816" y="5085184"/>
            <a:ext cx="2088232" cy="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5 CuadroTexto"/>
          <p:cNvSpPr txBox="1"/>
          <p:nvPr/>
        </p:nvSpPr>
        <p:spPr>
          <a:xfrm>
            <a:off x="323528" y="6093296"/>
            <a:ext cx="774000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2000" dirty="0" smtClean="0"/>
              <a:t>  UNA VERTICAL PUEDE TENER CUALQUIER LONGITUD</a:t>
            </a:r>
            <a:endParaRPr lang="es-E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 Marcador de contenido" descr="vert14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124744"/>
            <a:ext cx="5832648" cy="4798631"/>
          </a:xfr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1143000"/>
          </a:xfrm>
        </p:spPr>
        <p:txBody>
          <a:bodyPr/>
          <a:lstStyle/>
          <a:p>
            <a:r>
              <a:rPr lang="es-ES_tradnl" dirty="0" smtClean="0"/>
              <a:t>Pero…¿qué pasa si la vertical es demasiado corta?</a:t>
            </a:r>
            <a:endParaRPr lang="es-ES" dirty="0"/>
          </a:p>
        </p:txBody>
      </p:sp>
      <p:sp>
        <p:nvSpPr>
          <p:cNvPr id="5" name="4 CuadroTexto"/>
          <p:cNvSpPr txBox="1"/>
          <p:nvPr/>
        </p:nvSpPr>
        <p:spPr>
          <a:xfrm>
            <a:off x="1187624" y="5805264"/>
            <a:ext cx="2624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dirty="0" smtClean="0"/>
              <a:t>Eficiencia=  71 %</a:t>
            </a:r>
            <a:endParaRPr lang="es-ES" sz="2400" dirty="0"/>
          </a:p>
        </p:txBody>
      </p:sp>
      <p:sp>
        <p:nvSpPr>
          <p:cNvPr id="6" name="5 CuadroTexto"/>
          <p:cNvSpPr txBox="1"/>
          <p:nvPr/>
        </p:nvSpPr>
        <p:spPr>
          <a:xfrm>
            <a:off x="4932040" y="5805264"/>
            <a:ext cx="2624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dirty="0" smtClean="0"/>
              <a:t>Eficiencia=  11 %</a:t>
            </a:r>
            <a:endParaRPr lang="es-ES" sz="2400" dirty="0"/>
          </a:p>
        </p:txBody>
      </p:sp>
      <p:sp>
        <p:nvSpPr>
          <p:cNvPr id="7" name="6 CuadroTexto"/>
          <p:cNvSpPr txBox="1"/>
          <p:nvPr/>
        </p:nvSpPr>
        <p:spPr>
          <a:xfrm>
            <a:off x="3563888" y="2564904"/>
            <a:ext cx="12410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39 metros</a:t>
            </a:r>
            <a:endParaRPr lang="es-ES" dirty="0"/>
          </a:p>
        </p:txBody>
      </p:sp>
      <p:sp>
        <p:nvSpPr>
          <p:cNvPr id="8" name="7 CuadroTexto"/>
          <p:cNvSpPr txBox="1"/>
          <p:nvPr/>
        </p:nvSpPr>
        <p:spPr>
          <a:xfrm>
            <a:off x="6643323" y="3638331"/>
            <a:ext cx="124104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s-ES_tradnl" dirty="0" smtClean="0"/>
              <a:t>12 metros</a:t>
            </a:r>
            <a:endParaRPr lang="es-ES" dirty="0"/>
          </a:p>
        </p:txBody>
      </p:sp>
      <p:sp>
        <p:nvSpPr>
          <p:cNvPr id="9" name="8 CuadroTexto"/>
          <p:cNvSpPr txBox="1"/>
          <p:nvPr/>
        </p:nvSpPr>
        <p:spPr>
          <a:xfrm>
            <a:off x="5940152" y="3913311"/>
            <a:ext cx="792088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bobina</a:t>
            </a:r>
            <a:endParaRPr lang="es-E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55786"/>
            <a:ext cx="7467600" cy="652934"/>
          </a:xfrm>
        </p:spPr>
        <p:txBody>
          <a:bodyPr/>
          <a:lstStyle/>
          <a:p>
            <a:r>
              <a:rPr lang="es-ES_tradnl" dirty="0" smtClean="0"/>
              <a:t>…¿y si es demasiado larga?</a:t>
            </a:r>
            <a:endParaRPr lang="es-ES" dirty="0"/>
          </a:p>
        </p:txBody>
      </p:sp>
      <p:pic>
        <p:nvPicPr>
          <p:cNvPr id="4" name="3 Marcador de contenido" descr="vert15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3573016"/>
            <a:ext cx="576063" cy="2250766"/>
          </a:xfrm>
        </p:spPr>
      </p:pic>
      <p:pic>
        <p:nvPicPr>
          <p:cNvPr id="5" name="3 Marcador de contenido" descr="vert15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25551" y="1896343"/>
            <a:ext cx="518657" cy="4052937"/>
          </a:xfrm>
          <a:prstGeom prst="rect">
            <a:avLst/>
          </a:prstGeom>
        </p:spPr>
      </p:pic>
      <p:sp>
        <p:nvSpPr>
          <p:cNvPr id="6" name="5 Forma libre"/>
          <p:cNvSpPr/>
          <p:nvPr/>
        </p:nvSpPr>
        <p:spPr>
          <a:xfrm>
            <a:off x="2090057" y="3583621"/>
            <a:ext cx="535577" cy="2050869"/>
          </a:xfrm>
          <a:custGeom>
            <a:avLst/>
            <a:gdLst>
              <a:gd name="connsiteX0" fmla="*/ 535577 w 535577"/>
              <a:gd name="connsiteY0" fmla="*/ 0 h 2050869"/>
              <a:gd name="connsiteX1" fmla="*/ 313509 w 535577"/>
              <a:gd name="connsiteY1" fmla="*/ 483326 h 2050869"/>
              <a:gd name="connsiteX2" fmla="*/ 117566 w 535577"/>
              <a:gd name="connsiteY2" fmla="*/ 1097280 h 2050869"/>
              <a:gd name="connsiteX3" fmla="*/ 26126 w 535577"/>
              <a:gd name="connsiteY3" fmla="*/ 1685109 h 2050869"/>
              <a:gd name="connsiteX4" fmla="*/ 0 w 535577"/>
              <a:gd name="connsiteY4" fmla="*/ 2050869 h 2050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577" h="2050869">
                <a:moveTo>
                  <a:pt x="535577" y="0"/>
                </a:moveTo>
                <a:cubicBezTo>
                  <a:pt x="459377" y="150223"/>
                  <a:pt x="383177" y="300446"/>
                  <a:pt x="313509" y="483326"/>
                </a:cubicBezTo>
                <a:cubicBezTo>
                  <a:pt x="243841" y="666206"/>
                  <a:pt x="165463" y="896983"/>
                  <a:pt x="117566" y="1097280"/>
                </a:cubicBezTo>
                <a:cubicBezTo>
                  <a:pt x="69669" y="1297577"/>
                  <a:pt x="45720" y="1526178"/>
                  <a:pt x="26126" y="1685109"/>
                </a:cubicBezTo>
                <a:cubicBezTo>
                  <a:pt x="6532" y="1844040"/>
                  <a:pt x="3266" y="1947454"/>
                  <a:pt x="0" y="205086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8" name="7 Forma libre"/>
          <p:cNvSpPr/>
          <p:nvPr/>
        </p:nvSpPr>
        <p:spPr>
          <a:xfrm>
            <a:off x="5327469" y="1894114"/>
            <a:ext cx="655320" cy="3775166"/>
          </a:xfrm>
          <a:custGeom>
            <a:avLst/>
            <a:gdLst>
              <a:gd name="connsiteX0" fmla="*/ 642257 w 655320"/>
              <a:gd name="connsiteY0" fmla="*/ 0 h 3775166"/>
              <a:gd name="connsiteX1" fmla="*/ 2177 w 655320"/>
              <a:gd name="connsiteY1" fmla="*/ 1920240 h 3775166"/>
              <a:gd name="connsiteX2" fmla="*/ 655320 w 655320"/>
              <a:gd name="connsiteY2" fmla="*/ 3775166 h 3775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55320" h="3775166">
                <a:moveTo>
                  <a:pt x="642257" y="0"/>
                </a:moveTo>
                <a:cubicBezTo>
                  <a:pt x="321128" y="645523"/>
                  <a:pt x="0" y="1291046"/>
                  <a:pt x="2177" y="1920240"/>
                </a:cubicBezTo>
                <a:cubicBezTo>
                  <a:pt x="4354" y="2549434"/>
                  <a:pt x="329837" y="3162300"/>
                  <a:pt x="655320" y="3775166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9" name="8 CuadroTexto"/>
          <p:cNvSpPr txBox="1"/>
          <p:nvPr/>
        </p:nvSpPr>
        <p:spPr>
          <a:xfrm>
            <a:off x="873579" y="1196752"/>
            <a:ext cx="54986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dirty="0" smtClean="0"/>
              <a:t>Distribución de corrientes a 3,7 MHz:</a:t>
            </a:r>
          </a:p>
          <a:p>
            <a:pPr>
              <a:buFontTx/>
              <a:buChar char="-"/>
            </a:pPr>
            <a:r>
              <a:rPr lang="es-ES_tradnl" sz="2800" dirty="0" smtClean="0"/>
              <a:t>¼ </a:t>
            </a:r>
            <a:r>
              <a:rPr lang="es-ES_tradnl" sz="2400" dirty="0" smtClean="0">
                <a:latin typeface="Symbol" pitchFamily="18" charset="2"/>
              </a:rPr>
              <a:t>l</a:t>
            </a:r>
            <a:r>
              <a:rPr lang="es-ES_tradnl" sz="2400" dirty="0" smtClean="0"/>
              <a:t> tiene máximo en la base</a:t>
            </a:r>
          </a:p>
          <a:p>
            <a:pPr>
              <a:buFontTx/>
              <a:buChar char="-"/>
            </a:pPr>
            <a:r>
              <a:rPr lang="es-ES_tradnl" sz="2400" dirty="0"/>
              <a:t> </a:t>
            </a:r>
            <a:r>
              <a:rPr lang="es-ES_tradnl" sz="2800" dirty="0" smtClean="0"/>
              <a:t>½ </a:t>
            </a:r>
            <a:r>
              <a:rPr lang="es-ES_tradnl" sz="2400" dirty="0" smtClean="0">
                <a:latin typeface="Symbol" pitchFamily="18" charset="2"/>
              </a:rPr>
              <a:t>l </a:t>
            </a:r>
            <a:r>
              <a:rPr lang="es-ES_tradnl" sz="2400" dirty="0" smtClean="0"/>
              <a:t>tiene mínimo en la base</a:t>
            </a:r>
            <a:endParaRPr lang="es-ES" sz="2400" dirty="0"/>
          </a:p>
        </p:txBody>
      </p:sp>
      <p:cxnSp>
        <p:nvCxnSpPr>
          <p:cNvPr id="11" name="10 Conector recto"/>
          <p:cNvCxnSpPr/>
          <p:nvPr/>
        </p:nvCxnSpPr>
        <p:spPr>
          <a:xfrm>
            <a:off x="899592" y="5661248"/>
            <a:ext cx="7128792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11 CuadroTexto"/>
          <p:cNvSpPr txBox="1"/>
          <p:nvPr/>
        </p:nvSpPr>
        <p:spPr>
          <a:xfrm>
            <a:off x="1531800" y="6021288"/>
            <a:ext cx="2464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dirty="0" smtClean="0"/>
              <a:t>Torre 18 metros</a:t>
            </a:r>
            <a:endParaRPr lang="es-ES" sz="2400" dirty="0"/>
          </a:p>
        </p:txBody>
      </p:sp>
      <p:sp>
        <p:nvSpPr>
          <p:cNvPr id="13" name="12 CuadroTexto"/>
          <p:cNvSpPr txBox="1"/>
          <p:nvPr/>
        </p:nvSpPr>
        <p:spPr>
          <a:xfrm>
            <a:off x="5276216" y="6021288"/>
            <a:ext cx="2464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dirty="0" smtClean="0"/>
              <a:t>Torre 36 metros</a:t>
            </a:r>
            <a:endParaRPr lang="es-ES" sz="2400" dirty="0"/>
          </a:p>
        </p:txBody>
      </p:sp>
      <p:sp>
        <p:nvSpPr>
          <p:cNvPr id="14" name="13 CuadroTexto"/>
          <p:cNvSpPr txBox="1"/>
          <p:nvPr/>
        </p:nvSpPr>
        <p:spPr>
          <a:xfrm>
            <a:off x="3059832" y="443711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18 m</a:t>
            </a:r>
            <a:endParaRPr lang="es-ES" dirty="0"/>
          </a:p>
        </p:txBody>
      </p:sp>
      <p:sp>
        <p:nvSpPr>
          <p:cNvPr id="15" name="14 CuadroTexto"/>
          <p:cNvSpPr txBox="1"/>
          <p:nvPr/>
        </p:nvSpPr>
        <p:spPr>
          <a:xfrm>
            <a:off x="6237813" y="371703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36 m</a:t>
            </a:r>
            <a:endParaRPr lang="es-ES" dirty="0"/>
          </a:p>
        </p:txBody>
      </p:sp>
      <p:sp>
        <p:nvSpPr>
          <p:cNvPr id="16" name="15 CuadroTexto"/>
          <p:cNvSpPr txBox="1"/>
          <p:nvPr/>
        </p:nvSpPr>
        <p:spPr>
          <a:xfrm>
            <a:off x="1403648" y="4221088"/>
            <a:ext cx="710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I(H)</a:t>
            </a:r>
            <a:endParaRPr lang="es-ES" dirty="0"/>
          </a:p>
        </p:txBody>
      </p:sp>
      <p:sp>
        <p:nvSpPr>
          <p:cNvPr id="17" name="16 CuadroTexto"/>
          <p:cNvSpPr txBox="1"/>
          <p:nvPr/>
        </p:nvSpPr>
        <p:spPr>
          <a:xfrm>
            <a:off x="4581629" y="3140968"/>
            <a:ext cx="710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I(H)</a:t>
            </a:r>
            <a:endParaRPr lang="es-E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96944" cy="1143000"/>
          </a:xfrm>
        </p:spPr>
        <p:txBody>
          <a:bodyPr>
            <a:normAutofit fontScale="90000"/>
          </a:bodyPr>
          <a:lstStyle/>
          <a:p>
            <a:r>
              <a:rPr lang="es-ES_tradnl" dirty="0" smtClean="0"/>
              <a:t>la vertical de ¼ tiene mayor g que las verticales más largas si usamos el mismo sistema de radiales (60 radiales de ¼ onda)…</a:t>
            </a:r>
            <a:endParaRPr lang="es-ES" dirty="0">
              <a:latin typeface="Symbol" pitchFamily="18" charset="2"/>
            </a:endParaRPr>
          </a:p>
        </p:txBody>
      </p:sp>
      <p:pic>
        <p:nvPicPr>
          <p:cNvPr id="4" name="3 Marcador de contenido" descr="vert9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340768"/>
            <a:ext cx="4220097" cy="5517232"/>
          </a:xfrm>
        </p:spPr>
      </p:pic>
      <p:sp>
        <p:nvSpPr>
          <p:cNvPr id="5" name="4 CuadroTexto"/>
          <p:cNvSpPr txBox="1"/>
          <p:nvPr/>
        </p:nvSpPr>
        <p:spPr>
          <a:xfrm>
            <a:off x="4716016" y="1988840"/>
            <a:ext cx="242726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Vertical </a:t>
            </a:r>
            <a:r>
              <a:rPr lang="es-ES_tradnl" sz="2800" dirty="0" smtClean="0"/>
              <a:t>¼</a:t>
            </a:r>
            <a:r>
              <a:rPr lang="es-ES_tradnl" dirty="0" smtClean="0"/>
              <a:t> </a:t>
            </a:r>
            <a:r>
              <a:rPr lang="es-ES_tradnl" dirty="0" smtClean="0">
                <a:latin typeface="Symbol" pitchFamily="18" charset="2"/>
              </a:rPr>
              <a:t>l</a:t>
            </a:r>
          </a:p>
          <a:p>
            <a:r>
              <a:rPr lang="es-ES_tradnl" dirty="0" err="1" smtClean="0"/>
              <a:t>Gmáx</a:t>
            </a:r>
            <a:r>
              <a:rPr lang="es-ES_tradnl" dirty="0" smtClean="0"/>
              <a:t> = 2,6 </a:t>
            </a:r>
            <a:r>
              <a:rPr lang="es-ES_tradnl" dirty="0" err="1" smtClean="0"/>
              <a:t>dBi</a:t>
            </a:r>
            <a:r>
              <a:rPr lang="es-ES_tradnl" dirty="0" smtClean="0"/>
              <a:t> a 26º</a:t>
            </a:r>
            <a:endParaRPr lang="es-ES" dirty="0"/>
          </a:p>
        </p:txBody>
      </p:sp>
      <p:sp>
        <p:nvSpPr>
          <p:cNvPr id="7" name="6 CuadroTexto"/>
          <p:cNvSpPr txBox="1"/>
          <p:nvPr/>
        </p:nvSpPr>
        <p:spPr>
          <a:xfrm>
            <a:off x="4716016" y="3861048"/>
            <a:ext cx="242726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Vertical </a:t>
            </a:r>
            <a:r>
              <a:rPr lang="es-ES_tradnl" sz="2800" dirty="0" smtClean="0"/>
              <a:t>½</a:t>
            </a:r>
            <a:r>
              <a:rPr lang="es-ES_tradnl" dirty="0" smtClean="0"/>
              <a:t>  </a:t>
            </a:r>
            <a:r>
              <a:rPr lang="es-ES_tradnl" dirty="0" smtClean="0">
                <a:latin typeface="Symbol" pitchFamily="18" charset="2"/>
              </a:rPr>
              <a:t>l</a:t>
            </a:r>
          </a:p>
          <a:p>
            <a:r>
              <a:rPr lang="es-ES_tradnl" dirty="0" err="1" smtClean="0"/>
              <a:t>Gmáx</a:t>
            </a:r>
            <a:r>
              <a:rPr lang="es-ES_tradnl" dirty="0" smtClean="0"/>
              <a:t> = 0,8 </a:t>
            </a:r>
            <a:r>
              <a:rPr lang="es-ES_tradnl" dirty="0" err="1" smtClean="0"/>
              <a:t>dBi</a:t>
            </a:r>
            <a:r>
              <a:rPr lang="es-ES_tradnl" dirty="0" smtClean="0"/>
              <a:t> a 21º</a:t>
            </a:r>
            <a:endParaRPr lang="es-ES" dirty="0"/>
          </a:p>
        </p:txBody>
      </p:sp>
      <p:sp>
        <p:nvSpPr>
          <p:cNvPr id="8" name="7 CuadroTexto"/>
          <p:cNvSpPr txBox="1"/>
          <p:nvPr/>
        </p:nvSpPr>
        <p:spPr>
          <a:xfrm>
            <a:off x="4716016" y="5653117"/>
            <a:ext cx="2427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Vertical 5/8  </a:t>
            </a:r>
            <a:r>
              <a:rPr lang="es-ES_tradnl" dirty="0" smtClean="0">
                <a:latin typeface="Symbol" pitchFamily="18" charset="2"/>
              </a:rPr>
              <a:t>l</a:t>
            </a:r>
          </a:p>
          <a:p>
            <a:r>
              <a:rPr lang="es-ES_tradnl" dirty="0" err="1" smtClean="0"/>
              <a:t>Gmáx</a:t>
            </a:r>
            <a:r>
              <a:rPr lang="es-ES_tradnl" dirty="0" smtClean="0"/>
              <a:t> = 0,3 </a:t>
            </a:r>
            <a:r>
              <a:rPr lang="es-ES_tradnl" dirty="0" err="1" smtClean="0"/>
              <a:t>dBi</a:t>
            </a:r>
            <a:r>
              <a:rPr lang="es-ES_tradnl" dirty="0" smtClean="0"/>
              <a:t> a 18º</a:t>
            </a:r>
            <a:endParaRPr lang="es-E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 fontScale="90000"/>
          </a:bodyPr>
          <a:lstStyle/>
          <a:p>
            <a:r>
              <a:rPr lang="es-ES_tradnl" dirty="0" smtClean="0"/>
              <a:t>…debido a que las verticales de mas de ½ onda requieren radiales mucho más largos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r>
              <a:rPr lang="es-ES_tradnl" dirty="0" smtClean="0"/>
              <a:t>En las antenas alimentadas por tensión las corrientes de retorno crecen a medida que te alejas de la base</a:t>
            </a:r>
          </a:p>
          <a:p>
            <a:r>
              <a:rPr lang="es-ES_tradnl" dirty="0" smtClean="0"/>
              <a:t>El máximo de corriente no está en la base (como en la vertical de ¼) sino a 0,35</a:t>
            </a:r>
            <a:r>
              <a:rPr lang="es-ES_tradnl" dirty="0" smtClean="0">
                <a:latin typeface="Symbol" pitchFamily="18" charset="2"/>
              </a:rPr>
              <a:t> l </a:t>
            </a:r>
            <a:r>
              <a:rPr lang="es-ES_tradnl" dirty="0" smtClean="0"/>
              <a:t>de distancia</a:t>
            </a:r>
          </a:p>
          <a:p>
            <a:r>
              <a:rPr lang="es-ES_tradnl" dirty="0" smtClean="0"/>
              <a:t>Los suelos pobres afectan más al rendimiento de las verticales  de ½ </a:t>
            </a:r>
            <a:r>
              <a:rPr lang="es-ES_tradnl" dirty="0" smtClean="0">
                <a:latin typeface="Symbol" pitchFamily="18" charset="2"/>
              </a:rPr>
              <a:t>l </a:t>
            </a:r>
          </a:p>
          <a:p>
            <a:r>
              <a:rPr lang="es-ES_tradnl" dirty="0" smtClean="0"/>
              <a:t>Con un sistema de radiales de ¼ </a:t>
            </a:r>
            <a:r>
              <a:rPr lang="es-ES_tradnl" dirty="0" smtClean="0">
                <a:latin typeface="Symbol" pitchFamily="18" charset="2"/>
              </a:rPr>
              <a:t>l</a:t>
            </a:r>
            <a:r>
              <a:rPr lang="es-ES_tradnl" dirty="0" smtClean="0"/>
              <a:t>, por denso que sea, se recogen muchas menos corrientes de retorno</a:t>
            </a:r>
            <a:endParaRPr lang="es-E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_tradnl" dirty="0" smtClean="0"/>
              <a:t>Los suelos pobres afectan más al rendimiento de las verticales  de más de media onda que a las de ¼ onda</a:t>
            </a:r>
            <a:endParaRPr lang="es-ES" dirty="0"/>
          </a:p>
        </p:txBody>
      </p:sp>
      <p:pic>
        <p:nvPicPr>
          <p:cNvPr id="4" name="3 Marcador de contenido" descr="vert10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00200"/>
            <a:ext cx="4069104" cy="5138106"/>
          </a:xfrm>
        </p:spPr>
      </p:pic>
      <p:pic>
        <p:nvPicPr>
          <p:cNvPr id="6" name="5 Imagen" descr="vert1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701392"/>
            <a:ext cx="4315941" cy="4679936"/>
          </a:xfrm>
          <a:prstGeom prst="rect">
            <a:avLst/>
          </a:prstGeom>
        </p:spPr>
      </p:pic>
      <p:sp>
        <p:nvSpPr>
          <p:cNvPr id="7" name="6 CuadroTexto"/>
          <p:cNvSpPr txBox="1"/>
          <p:nvPr/>
        </p:nvSpPr>
        <p:spPr>
          <a:xfrm>
            <a:off x="899592" y="3861048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Vertical de 5/8 </a:t>
            </a:r>
            <a:r>
              <a:rPr lang="es-ES_tradnl" dirty="0" smtClean="0">
                <a:latin typeface="Symbol" pitchFamily="18" charset="2"/>
              </a:rPr>
              <a:t>l:</a:t>
            </a:r>
            <a:r>
              <a:rPr lang="es-ES_tradnl" sz="2400" b="1" dirty="0" smtClean="0">
                <a:solidFill>
                  <a:srgbClr val="FF0000"/>
                </a:solidFill>
                <a:latin typeface="Symbol" pitchFamily="18" charset="2"/>
              </a:rPr>
              <a:t> -</a:t>
            </a:r>
            <a:r>
              <a:rPr lang="es-ES_tradnl" sz="2400" b="1" dirty="0" smtClean="0">
                <a:solidFill>
                  <a:srgbClr val="FF0000"/>
                </a:solidFill>
              </a:rPr>
              <a:t>7 dB</a:t>
            </a:r>
            <a:endParaRPr lang="es-ES" b="1" dirty="0">
              <a:solidFill>
                <a:srgbClr val="FF0000"/>
              </a:solidFill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5429263" y="3789040"/>
            <a:ext cx="31550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Vertical de </a:t>
            </a:r>
            <a:r>
              <a:rPr lang="es-ES_tradnl" sz="2400" dirty="0" smtClean="0"/>
              <a:t>¼ </a:t>
            </a:r>
            <a:r>
              <a:rPr lang="es-ES_tradnl" dirty="0" smtClean="0">
                <a:latin typeface="Symbol" pitchFamily="18" charset="2"/>
              </a:rPr>
              <a:t>l: - </a:t>
            </a:r>
            <a:r>
              <a:rPr lang="es-ES_tradnl" sz="2400" b="1" dirty="0">
                <a:solidFill>
                  <a:srgbClr val="FF0000"/>
                </a:solidFill>
              </a:rPr>
              <a:t>4,3 dB</a:t>
            </a:r>
            <a:endParaRPr lang="es-ES" sz="2400" b="1" dirty="0">
              <a:solidFill>
                <a:srgbClr val="FF0000"/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153735" y="1484784"/>
            <a:ext cx="2218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Sobre agua marina</a:t>
            </a:r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3306135" y="6300028"/>
            <a:ext cx="2464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Sobre suelo promedio</a:t>
            </a:r>
            <a:endParaRPr lang="es-E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620688"/>
            <a:ext cx="8147248" cy="580926"/>
          </a:xfrm>
        </p:spPr>
        <p:txBody>
          <a:bodyPr>
            <a:normAutofit/>
          </a:bodyPr>
          <a:lstStyle/>
          <a:p>
            <a:r>
              <a:rPr lang="es-ES_tradnl" dirty="0" smtClean="0"/>
              <a:t>Por tanto el tamaño ideal de torre es…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s-ES_tradnl" dirty="0" smtClean="0"/>
              <a:t>… comprendido entre 70 y 120 grados, es decir entre el 75 y el 125% de ¼ de onda</a:t>
            </a:r>
          </a:p>
          <a:p>
            <a:pPr lvl="1"/>
            <a:r>
              <a:rPr lang="es-ES_tradnl" dirty="0" smtClean="0"/>
              <a:t>No es necesario un tamaño de torre concreto,</a:t>
            </a:r>
          </a:p>
          <a:p>
            <a:pPr lvl="1"/>
            <a:r>
              <a:rPr lang="es-ES_tradnl" dirty="0" smtClean="0"/>
              <a:t>Las antenas directivas aportan una carga capacitiva</a:t>
            </a:r>
          </a:p>
          <a:p>
            <a:pPr lvl="1"/>
            <a:r>
              <a:rPr lang="es-ES_tradnl" dirty="0" smtClean="0"/>
              <a:t>El grosor de la torre contribuye a aumentar la altura eléctrica frente a la altura física</a:t>
            </a:r>
          </a:p>
          <a:p>
            <a:pPr lvl="1"/>
            <a:endParaRPr lang="es-ES_tradnl" dirty="0" smtClean="0"/>
          </a:p>
          <a:p>
            <a:r>
              <a:rPr lang="es-ES_tradnl" dirty="0" smtClean="0"/>
              <a:t>De 12 a 20 metros para 80m</a:t>
            </a:r>
          </a:p>
          <a:p>
            <a:endParaRPr lang="es-ES_tradnl" dirty="0" smtClean="0"/>
          </a:p>
          <a:p>
            <a:r>
              <a:rPr lang="es-ES_tradnl" dirty="0" smtClean="0"/>
              <a:t>De 20 a 38 metros para 160m</a:t>
            </a:r>
            <a:endParaRPr lang="es-E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Cómo medir la longitud eléctrica de la torre</a:t>
            </a:r>
            <a:endParaRPr lang="es-ES" dirty="0"/>
          </a:p>
        </p:txBody>
      </p:sp>
      <p:pic>
        <p:nvPicPr>
          <p:cNvPr id="4" name="3 Marcador de contenido" descr="vert18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330900" y="1600200"/>
            <a:ext cx="3720200" cy="4873625"/>
          </a:xfrm>
        </p:spPr>
      </p:pic>
      <p:sp>
        <p:nvSpPr>
          <p:cNvPr id="5" name="4 CuadroTexto"/>
          <p:cNvSpPr txBox="1"/>
          <p:nvPr/>
        </p:nvSpPr>
        <p:spPr>
          <a:xfrm>
            <a:off x="4616922" y="2492896"/>
            <a:ext cx="227818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Cable de derivación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>
            <a:off x="4499992" y="3779748"/>
            <a:ext cx="15824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0,5 a 1 metro</a:t>
            </a:r>
            <a:endParaRPr lang="es-E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_tradnl" dirty="0" smtClean="0"/>
              <a:t>La longitud eléctrica total de la torre depende del tipo de antenas en su cima</a:t>
            </a:r>
            <a:endParaRPr lang="es-ES" dirty="0"/>
          </a:p>
        </p:txBody>
      </p:sp>
      <p:pic>
        <p:nvPicPr>
          <p:cNvPr id="4" name="3 Marcador de contenido" descr="vert17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47824" y="1700809"/>
            <a:ext cx="5588472" cy="4929158"/>
          </a:xfrm>
        </p:spPr>
      </p:pic>
      <p:sp>
        <p:nvSpPr>
          <p:cNvPr id="5" name="4 CuadroTexto"/>
          <p:cNvSpPr txBox="1"/>
          <p:nvPr/>
        </p:nvSpPr>
        <p:spPr>
          <a:xfrm>
            <a:off x="3419872" y="5147900"/>
            <a:ext cx="247535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Altura de la torre (m)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 rot="16200000">
            <a:off x="199223" y="3399997"/>
            <a:ext cx="30476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Longitud eléctrica (grados)</a:t>
            </a:r>
            <a:endParaRPr lang="es-E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_tradnl" dirty="0" smtClean="0"/>
              <a:t>La anchura de la torre afecta a la longitud requerida para obtener ¼ onda</a:t>
            </a:r>
            <a:endParaRPr lang="es-ES" dirty="0"/>
          </a:p>
        </p:txBody>
      </p:sp>
      <p:pic>
        <p:nvPicPr>
          <p:cNvPr id="4" name="3 Marcador de contenido" descr="vert8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47402" y="2060848"/>
            <a:ext cx="6452990" cy="3638277"/>
          </a:xfrm>
        </p:spPr>
      </p:pic>
      <p:sp>
        <p:nvSpPr>
          <p:cNvPr id="5" name="4 CuadroTexto"/>
          <p:cNvSpPr txBox="1"/>
          <p:nvPr/>
        </p:nvSpPr>
        <p:spPr>
          <a:xfrm>
            <a:off x="2987824" y="5733256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Factor de acortamiento (%)</a:t>
            </a:r>
            <a:endParaRPr lang="es-ES" sz="2000" dirty="0"/>
          </a:p>
        </p:txBody>
      </p:sp>
      <p:sp>
        <p:nvSpPr>
          <p:cNvPr id="6" name="5 CuadroTexto"/>
          <p:cNvSpPr txBox="1"/>
          <p:nvPr/>
        </p:nvSpPr>
        <p:spPr>
          <a:xfrm>
            <a:off x="323528" y="2780928"/>
            <a:ext cx="1296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Relación entre altura y diámetro</a:t>
            </a:r>
            <a:endParaRPr lang="es-E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Las corrientes de retorno generan pérdidas si discurren por alta R</a:t>
            </a:r>
            <a:endParaRPr lang="es-ES" dirty="0"/>
          </a:p>
        </p:txBody>
      </p:sp>
      <p:pic>
        <p:nvPicPr>
          <p:cNvPr id="4" name="3 Marcador de contenido" descr="vert12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7075" y="1700808"/>
            <a:ext cx="7233277" cy="4485047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/>
          </a:bodyPr>
          <a:lstStyle/>
          <a:p>
            <a:r>
              <a:rPr lang="es-ES_tradnl" dirty="0" smtClean="0"/>
              <a:t>La misión de los radiales es recoger sin pérdidas las corrientes de retorno</a:t>
            </a:r>
            <a:endParaRPr lang="es-ES" dirty="0"/>
          </a:p>
        </p:txBody>
      </p:sp>
      <p:pic>
        <p:nvPicPr>
          <p:cNvPr id="4" name="3 Marcador de contenido" descr="vert13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7849337" cy="460851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El sistema de radiales óptimo es de 120 de ¼ de onda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s-ES_tradnl" dirty="0" smtClean="0"/>
              <a:t>Cualquier incremento sobre 120 aporta un beneficio muy marginal.</a:t>
            </a:r>
          </a:p>
          <a:p>
            <a:r>
              <a:rPr lang="es-ES_tradnl" dirty="0" smtClean="0"/>
              <a:t>Aumentar su longitud tampoco aporta beneficios significativos</a:t>
            </a:r>
          </a:p>
          <a:p>
            <a:endParaRPr lang="es-ES" dirty="0"/>
          </a:p>
        </p:txBody>
      </p:sp>
      <p:pic>
        <p:nvPicPr>
          <p:cNvPr id="4" name="3 Imagen" descr="vert20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212976"/>
            <a:ext cx="5211663" cy="3449410"/>
          </a:xfrm>
          <a:prstGeom prst="rect">
            <a:avLst/>
          </a:prstGeom>
        </p:spPr>
      </p:pic>
      <p:sp>
        <p:nvSpPr>
          <p:cNvPr id="5" name="4 CuadroTexto"/>
          <p:cNvSpPr txBox="1"/>
          <p:nvPr/>
        </p:nvSpPr>
        <p:spPr>
          <a:xfrm>
            <a:off x="2725302" y="6516052"/>
            <a:ext cx="350288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Número de radiales enterrados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 rot="16200000">
            <a:off x="1154232" y="4619744"/>
            <a:ext cx="15696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Ganancia dB</a:t>
            </a:r>
            <a:endParaRPr lang="es-E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>
            <a:normAutofit fontScale="90000"/>
          </a:bodyPr>
          <a:lstStyle/>
          <a:p>
            <a:r>
              <a:rPr lang="es-ES_tradnl" dirty="0" smtClean="0"/>
              <a:t>Cuatro radiales elevados pueden funcionar como un sistema de 120 radiales enterrados</a:t>
            </a:r>
            <a:endParaRPr lang="es-ES" dirty="0"/>
          </a:p>
        </p:txBody>
      </p:sp>
      <p:pic>
        <p:nvPicPr>
          <p:cNvPr id="8" name="7 Marcador de contenido" descr="vert22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556792"/>
            <a:ext cx="2864477" cy="4873625"/>
          </a:xfrm>
        </p:spPr>
      </p:pic>
      <p:sp>
        <p:nvSpPr>
          <p:cNvPr id="9" name="3 Marcador de contenido"/>
          <p:cNvSpPr txBox="1">
            <a:spLocks/>
          </p:cNvSpPr>
          <p:nvPr/>
        </p:nvSpPr>
        <p:spPr>
          <a:xfrm>
            <a:off x="179512" y="1628800"/>
            <a:ext cx="4392488" cy="4572000"/>
          </a:xfrm>
          <a:prstGeom prst="rect">
            <a:avLst/>
          </a:prstGeom>
        </p:spPr>
        <p:txBody>
          <a:bodyPr/>
          <a:lstStyle/>
          <a:p>
            <a:pPr marL="274320" lvl="0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kumimoji="0" lang="es-ES_tradnl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Altura &gt;0,05</a:t>
            </a:r>
            <a:r>
              <a:rPr kumimoji="0" lang="es-ES_tradnl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s-ES_tradnl" sz="2400" dirty="0" smtClean="0">
                <a:latin typeface="Symbol" pitchFamily="18" charset="2"/>
              </a:rPr>
              <a:t>l </a:t>
            </a:r>
            <a:r>
              <a:rPr kumimoji="0" lang="es-ES_tradnl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para minimizar pérdidas por acoplo con suelo</a:t>
            </a:r>
          </a:p>
          <a:p>
            <a:pPr marL="274320" lvl="0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endParaRPr kumimoji="0" lang="es-ES_tradnl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es-ES_tradnl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Radiales perfectamente simétricos en longitud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endParaRPr kumimoji="0" lang="es-E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9 CuadroTexto"/>
          <p:cNvSpPr txBox="1"/>
          <p:nvPr/>
        </p:nvSpPr>
        <p:spPr>
          <a:xfrm>
            <a:off x="4918491" y="6453336"/>
            <a:ext cx="29658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ED5M en el CQWW 160m</a:t>
            </a:r>
            <a:endParaRPr lang="es-E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Modos de alimentar una torre como antena vertical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7467600" cy="4053064"/>
          </a:xfrm>
        </p:spPr>
        <p:txBody>
          <a:bodyPr/>
          <a:lstStyle/>
          <a:p>
            <a:r>
              <a:rPr lang="es-ES_tradnl" dirty="0" smtClean="0"/>
              <a:t>Adaptador GAMMA</a:t>
            </a:r>
          </a:p>
          <a:p>
            <a:endParaRPr lang="es-ES_tradnl" dirty="0" smtClean="0"/>
          </a:p>
          <a:p>
            <a:pPr>
              <a:buNone/>
            </a:pPr>
            <a:endParaRPr lang="es-ES_tradnl" dirty="0" smtClean="0"/>
          </a:p>
          <a:p>
            <a:r>
              <a:rPr lang="es-ES_tradnl" dirty="0" smtClean="0"/>
              <a:t>Adaptador OMEGA</a:t>
            </a:r>
          </a:p>
          <a:p>
            <a:endParaRPr lang="es-ES_tradnl" dirty="0" smtClean="0"/>
          </a:p>
          <a:p>
            <a:pPr>
              <a:buNone/>
            </a:pPr>
            <a:endParaRPr lang="es-ES_tradnl" dirty="0" smtClean="0"/>
          </a:p>
          <a:p>
            <a:r>
              <a:rPr lang="es-ES_tradnl" dirty="0" smtClean="0"/>
              <a:t>Directamente con </a:t>
            </a:r>
            <a:r>
              <a:rPr lang="es-ES_tradnl" dirty="0" err="1" smtClean="0"/>
              <a:t>coax</a:t>
            </a:r>
            <a:endParaRPr lang="es-ES" dirty="0"/>
          </a:p>
        </p:txBody>
      </p:sp>
      <p:pic>
        <p:nvPicPr>
          <p:cNvPr id="17410" name="Picture 2" descr="http://ea5dy.ure.es/index_htm_files/1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980728"/>
            <a:ext cx="1656184" cy="5661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724942"/>
          </a:xfrm>
        </p:spPr>
        <p:txBody>
          <a:bodyPr/>
          <a:lstStyle/>
          <a:p>
            <a:r>
              <a:rPr lang="es-ES_tradnl" dirty="0" smtClean="0"/>
              <a:t>Adaptador gamma</a:t>
            </a:r>
            <a:endParaRPr lang="es-ES" dirty="0"/>
          </a:p>
        </p:txBody>
      </p:sp>
      <p:pic>
        <p:nvPicPr>
          <p:cNvPr id="4" name="3 Marcador de contenido" descr="vert19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85925" y="2225377"/>
            <a:ext cx="5010150" cy="4371975"/>
          </a:xfrm>
        </p:spPr>
      </p:pic>
      <p:sp>
        <p:nvSpPr>
          <p:cNvPr id="5" name="4 CuadroTexto"/>
          <p:cNvSpPr txBox="1"/>
          <p:nvPr/>
        </p:nvSpPr>
        <p:spPr>
          <a:xfrm>
            <a:off x="755576" y="1196752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- Adapta longitudes de torre entre 70º y 120º</a:t>
            </a:r>
          </a:p>
          <a:p>
            <a:pPr>
              <a:buFontTx/>
              <a:buChar char="-"/>
            </a:pPr>
            <a:r>
              <a:rPr lang="es-ES_tradnl" sz="2000" dirty="0" smtClean="0"/>
              <a:t> Solo requiere 1 condensador variable</a:t>
            </a:r>
          </a:p>
          <a:p>
            <a:pPr>
              <a:buFontTx/>
              <a:buChar char="-"/>
            </a:pPr>
            <a:r>
              <a:rPr lang="es-ES_tradnl" sz="2000" dirty="0" smtClean="0"/>
              <a:t> Parámetros de ajuste son longitud, separación y C</a:t>
            </a:r>
            <a:endParaRPr lang="es-ES" sz="2000" dirty="0"/>
          </a:p>
        </p:txBody>
      </p:sp>
      <p:sp>
        <p:nvSpPr>
          <p:cNvPr id="6" name="5 CuadroTexto"/>
          <p:cNvSpPr txBox="1"/>
          <p:nvPr/>
        </p:nvSpPr>
        <p:spPr>
          <a:xfrm>
            <a:off x="4499992" y="4005064"/>
            <a:ext cx="1728192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50 -100 cm</a:t>
            </a:r>
            <a:endParaRPr lang="es-ES" dirty="0"/>
          </a:p>
        </p:txBody>
      </p:sp>
      <p:sp>
        <p:nvSpPr>
          <p:cNvPr id="7" name="6 CuadroTexto"/>
          <p:cNvSpPr txBox="1"/>
          <p:nvPr/>
        </p:nvSpPr>
        <p:spPr>
          <a:xfrm>
            <a:off x="4499992" y="3212976"/>
            <a:ext cx="1296144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Cable 2 mm</a:t>
            </a:r>
            <a:endParaRPr lang="es-ES" dirty="0"/>
          </a:p>
        </p:txBody>
      </p:sp>
      <p:sp>
        <p:nvSpPr>
          <p:cNvPr id="8" name="7 CuadroTexto"/>
          <p:cNvSpPr txBox="1"/>
          <p:nvPr/>
        </p:nvSpPr>
        <p:spPr>
          <a:xfrm>
            <a:off x="2411760" y="4157464"/>
            <a:ext cx="792088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18 m</a:t>
            </a:r>
            <a:endParaRPr lang="es-E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724942"/>
          </a:xfrm>
        </p:spPr>
        <p:txBody>
          <a:bodyPr>
            <a:normAutofit/>
          </a:bodyPr>
          <a:lstStyle/>
          <a:p>
            <a:r>
              <a:rPr lang="es-ES_tradnl" sz="3200" dirty="0" smtClean="0"/>
              <a:t>Adaptador omega</a:t>
            </a:r>
            <a:endParaRPr lang="es-ES" sz="3200" dirty="0"/>
          </a:p>
        </p:txBody>
      </p:sp>
      <p:pic>
        <p:nvPicPr>
          <p:cNvPr id="4" name="3 Marcador de contenido" descr="vert19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85925" y="2297385"/>
            <a:ext cx="5010150" cy="4371975"/>
          </a:xfrm>
        </p:spPr>
      </p:pic>
      <p:sp>
        <p:nvSpPr>
          <p:cNvPr id="5" name="4 CuadroTexto"/>
          <p:cNvSpPr txBox="1"/>
          <p:nvPr/>
        </p:nvSpPr>
        <p:spPr>
          <a:xfrm>
            <a:off x="755576" y="119675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- Adapta longitudes de torre entre 50º y 170º</a:t>
            </a:r>
          </a:p>
          <a:p>
            <a:pPr>
              <a:buFontTx/>
              <a:buChar char="-"/>
            </a:pPr>
            <a:r>
              <a:rPr lang="es-ES_tradnl" sz="2000" dirty="0" smtClean="0"/>
              <a:t> Requiere 2 condensadores variables</a:t>
            </a:r>
          </a:p>
          <a:p>
            <a:pPr>
              <a:buFontTx/>
              <a:buChar char="-"/>
            </a:pPr>
            <a:r>
              <a:rPr lang="es-ES_tradnl" sz="2000" dirty="0" smtClean="0"/>
              <a:t> Parámetros de ajuste son longitud, separación, C1 y C2</a:t>
            </a:r>
            <a:endParaRPr lang="es-ES" sz="2000" dirty="0" smtClean="0"/>
          </a:p>
          <a:p>
            <a:pPr>
              <a:buFontTx/>
              <a:buChar char="-"/>
            </a:pPr>
            <a:endParaRPr lang="es-ES" sz="2000" dirty="0"/>
          </a:p>
        </p:txBody>
      </p:sp>
      <p:cxnSp>
        <p:nvCxnSpPr>
          <p:cNvPr id="7" name="6 Conector recto de flecha"/>
          <p:cNvCxnSpPr/>
          <p:nvPr/>
        </p:nvCxnSpPr>
        <p:spPr>
          <a:xfrm flipV="1">
            <a:off x="4067944" y="5661248"/>
            <a:ext cx="216024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5 CuadroTexto"/>
          <p:cNvSpPr txBox="1"/>
          <p:nvPr/>
        </p:nvSpPr>
        <p:spPr>
          <a:xfrm>
            <a:off x="4499992" y="4048943"/>
            <a:ext cx="1728192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50 -100 cm</a:t>
            </a:r>
            <a:endParaRPr lang="es-ES" dirty="0"/>
          </a:p>
        </p:txBody>
      </p:sp>
      <p:sp>
        <p:nvSpPr>
          <p:cNvPr id="8" name="7 CuadroTexto"/>
          <p:cNvSpPr txBox="1"/>
          <p:nvPr/>
        </p:nvSpPr>
        <p:spPr>
          <a:xfrm>
            <a:off x="4499992" y="3256855"/>
            <a:ext cx="1296144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Cable 2 mm</a:t>
            </a:r>
            <a:endParaRPr lang="es-ES" dirty="0"/>
          </a:p>
        </p:txBody>
      </p:sp>
      <p:sp>
        <p:nvSpPr>
          <p:cNvPr id="9" name="8 CuadroTexto"/>
          <p:cNvSpPr txBox="1"/>
          <p:nvPr/>
        </p:nvSpPr>
        <p:spPr>
          <a:xfrm>
            <a:off x="2411760" y="4221088"/>
            <a:ext cx="1080120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25-12 m</a:t>
            </a:r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4652392" y="5209455"/>
            <a:ext cx="423664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C1</a:t>
            </a:r>
            <a:endParaRPr lang="es-ES" dirty="0"/>
          </a:p>
        </p:txBody>
      </p:sp>
      <p:sp>
        <p:nvSpPr>
          <p:cNvPr id="11" name="10 CuadroTexto"/>
          <p:cNvSpPr txBox="1"/>
          <p:nvPr/>
        </p:nvSpPr>
        <p:spPr>
          <a:xfrm>
            <a:off x="3950054" y="5229201"/>
            <a:ext cx="432048" cy="3077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sz="1400" dirty="0" smtClean="0"/>
              <a:t>C2</a:t>
            </a:r>
            <a:endParaRPr lang="es-E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es-ES_tradnl" dirty="0" smtClean="0"/>
              <a:t>Si logramos cortar y aislar podremos alimentar como una vertical convencional</a:t>
            </a:r>
            <a:endParaRPr lang="es-ES" dirty="0"/>
          </a:p>
        </p:txBody>
      </p:sp>
      <p:pic>
        <p:nvPicPr>
          <p:cNvPr id="4" name="3 Imagen" descr="ver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700808"/>
            <a:ext cx="3677817" cy="4797152"/>
          </a:xfrm>
          <a:prstGeom prst="rect">
            <a:avLst/>
          </a:prstGeom>
        </p:spPr>
      </p:pic>
      <p:pic>
        <p:nvPicPr>
          <p:cNvPr id="5" name="4 Imagen" descr="vert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1721730"/>
            <a:ext cx="5029175" cy="4769557"/>
          </a:xfrm>
          <a:prstGeom prst="rect">
            <a:avLst/>
          </a:prstGeom>
        </p:spPr>
      </p:pic>
      <p:sp>
        <p:nvSpPr>
          <p:cNvPr id="6" name="5 CuadroTexto"/>
          <p:cNvSpPr txBox="1"/>
          <p:nvPr/>
        </p:nvSpPr>
        <p:spPr>
          <a:xfrm>
            <a:off x="539552" y="3501008"/>
            <a:ext cx="9669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 smtClean="0"/>
              <a:t>    80 m</a:t>
            </a:r>
            <a:endParaRPr lang="es-ES" dirty="0"/>
          </a:p>
        </p:txBody>
      </p:sp>
      <p:sp>
        <p:nvSpPr>
          <p:cNvPr id="8" name="7 CuadroTexto"/>
          <p:cNvSpPr txBox="1"/>
          <p:nvPr/>
        </p:nvSpPr>
        <p:spPr>
          <a:xfrm>
            <a:off x="2653189" y="3140968"/>
            <a:ext cx="71045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s-ES_tradnl" dirty="0"/>
              <a:t>8</a:t>
            </a:r>
            <a:r>
              <a:rPr lang="es-ES_tradnl" dirty="0" smtClean="0"/>
              <a:t>0 m</a:t>
            </a:r>
            <a:endParaRPr lang="es-E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Cortando la torre para alimentar con </a:t>
            </a:r>
            <a:r>
              <a:rPr lang="es-ES_tradnl" dirty="0" err="1" smtClean="0"/>
              <a:t>coax</a:t>
            </a:r>
            <a:r>
              <a:rPr lang="es-ES_tradnl" dirty="0" smtClean="0"/>
              <a:t> directo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s-ES"/>
          </a:p>
        </p:txBody>
      </p:sp>
      <p:pic>
        <p:nvPicPr>
          <p:cNvPr id="3074" name="Picture 2" descr="C:\Users\Papi\Desktop\Radio\Revista URE\articulo vertical(2)\Imagen9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088" y="1484784"/>
            <a:ext cx="6876256" cy="51384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El ajuste se hace moviendo el punto de alimentación en la torre</a:t>
            </a:r>
            <a:endParaRPr lang="es-ES" dirty="0"/>
          </a:p>
        </p:txBody>
      </p:sp>
      <p:pic>
        <p:nvPicPr>
          <p:cNvPr id="4" name="3 Marcador de contenido" descr="vert3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13532" y="1600200"/>
            <a:ext cx="5954936" cy="4873625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smtClean="0"/>
              <a:t>Si los radiales son horizontales necesitaremos adaptar impedancias</a:t>
            </a:r>
            <a:endParaRPr lang="es-ES" dirty="0"/>
          </a:p>
        </p:txBody>
      </p:sp>
      <p:pic>
        <p:nvPicPr>
          <p:cNvPr id="4" name="3 Marcador de contenido" descr="vert4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628800"/>
            <a:ext cx="5825641" cy="4873625"/>
          </a:xfrm>
        </p:spPr>
      </p:pic>
      <p:pic>
        <p:nvPicPr>
          <p:cNvPr id="5" name="4 Imagen" descr="vert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37968" y="4077072"/>
            <a:ext cx="4362424" cy="242447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4 Marcador de contenido" descr="vert6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16025" y="3393958"/>
            <a:ext cx="4211959" cy="3464042"/>
          </a:xfrm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es-ES_tradnl" dirty="0" smtClean="0"/>
              <a:t>Ventajas de ubicar la vertical de 80m más alta “rompiendo” la torre</a:t>
            </a:r>
            <a:endParaRPr lang="es-ES" dirty="0"/>
          </a:p>
        </p:txBody>
      </p:sp>
      <p:sp>
        <p:nvSpPr>
          <p:cNvPr id="4" name="3 Marcador de contenido"/>
          <p:cNvSpPr>
            <a:spLocks noGrp="1"/>
          </p:cNvSpPr>
          <p:nvPr>
            <p:ph sz="quarter" idx="2"/>
          </p:nvPr>
        </p:nvSpPr>
        <p:spPr>
          <a:xfrm>
            <a:off x="4802832" y="2385392"/>
            <a:ext cx="3657600" cy="4572000"/>
          </a:xfrm>
        </p:spPr>
        <p:txBody>
          <a:bodyPr/>
          <a:lstStyle/>
          <a:p>
            <a:r>
              <a:rPr lang="es-ES_tradnl" dirty="0" smtClean="0"/>
              <a:t>Menores pérdidas por corrientes de retorno</a:t>
            </a:r>
          </a:p>
          <a:p>
            <a:r>
              <a:rPr lang="es-ES_tradnl" dirty="0" smtClean="0"/>
              <a:t>Mayor ganancia a menor ángulo </a:t>
            </a:r>
          </a:p>
          <a:p>
            <a:r>
              <a:rPr lang="es-ES_tradnl" dirty="0" smtClean="0"/>
              <a:t>Superar los obstáculos del entorno</a:t>
            </a:r>
          </a:p>
          <a:p>
            <a:r>
              <a:rPr lang="es-ES_tradnl" dirty="0" smtClean="0"/>
              <a:t>Permite cargar la torre para 160m simultáneamente</a:t>
            </a:r>
          </a:p>
          <a:p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>
            <a:off x="5220072" y="1700808"/>
            <a:ext cx="2880320" cy="3693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s-ES_tradnl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VENTAJAS</a:t>
            </a:r>
            <a:endParaRPr lang="es-ES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" name="7 Imagen" descr="vert7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8032" y="1484784"/>
            <a:ext cx="3923928" cy="2177903"/>
          </a:xfrm>
          <a:prstGeom prst="rect">
            <a:avLst/>
          </a:prstGeom>
        </p:spPr>
      </p:pic>
      <p:sp>
        <p:nvSpPr>
          <p:cNvPr id="9" name="8 CuadroTexto"/>
          <p:cNvSpPr txBox="1"/>
          <p:nvPr/>
        </p:nvSpPr>
        <p:spPr>
          <a:xfrm>
            <a:off x="1060058" y="3491716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¼ </a:t>
            </a:r>
            <a:r>
              <a:rPr lang="es-ES_tradnl" dirty="0" smtClean="0">
                <a:latin typeface="Symbol" pitchFamily="18" charset="2"/>
              </a:rPr>
              <a:t>l</a:t>
            </a:r>
            <a:r>
              <a:rPr lang="es-ES_tradnl" dirty="0" smtClean="0"/>
              <a:t> a 2 m de altura</a:t>
            </a:r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1103085" y="6021288"/>
            <a:ext cx="2388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dirty="0" smtClean="0"/>
              <a:t>¼ </a:t>
            </a:r>
            <a:r>
              <a:rPr lang="es-ES_tradnl" dirty="0" smtClean="0">
                <a:latin typeface="Symbol" pitchFamily="18" charset="2"/>
              </a:rPr>
              <a:t>l</a:t>
            </a:r>
            <a:r>
              <a:rPr lang="es-ES_tradnl" dirty="0" smtClean="0"/>
              <a:t> a 15 m de altura</a:t>
            </a:r>
            <a:endParaRPr lang="es-E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580926"/>
          </a:xfrm>
        </p:spPr>
        <p:txBody>
          <a:bodyPr/>
          <a:lstStyle/>
          <a:p>
            <a:r>
              <a:rPr lang="es-ES_tradnl" dirty="0" smtClean="0"/>
              <a:t>Métodos para alargar la torre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s-ES_tradnl" dirty="0" smtClean="0"/>
              <a:t>1- Más antenas (o más grandes)</a:t>
            </a:r>
            <a:endParaRPr lang="es-ES" dirty="0"/>
          </a:p>
        </p:txBody>
      </p:sp>
      <p:pic>
        <p:nvPicPr>
          <p:cNvPr id="2050" name="Picture 2" descr="C:\Users\Papi\Pictures\Fotos Radio\AM5M\PB2902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04864"/>
            <a:ext cx="5952661" cy="4464496"/>
          </a:xfrm>
          <a:prstGeom prst="rect">
            <a:avLst/>
          </a:prstGeom>
          <a:noFill/>
        </p:spPr>
      </p:pic>
      <p:sp>
        <p:nvSpPr>
          <p:cNvPr id="5" name="4 CuadroTexto"/>
          <p:cNvSpPr txBox="1"/>
          <p:nvPr/>
        </p:nvSpPr>
        <p:spPr>
          <a:xfrm>
            <a:off x="2555776" y="5157192"/>
            <a:ext cx="19399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000" dirty="0" smtClean="0">
                <a:solidFill>
                  <a:srgbClr val="FF0000"/>
                </a:solidFill>
              </a:rPr>
              <a:t>EA5RS:</a:t>
            </a:r>
          </a:p>
          <a:p>
            <a:r>
              <a:rPr lang="es-ES_tradnl" sz="2000" dirty="0" smtClean="0">
                <a:solidFill>
                  <a:srgbClr val="FF0000"/>
                </a:solidFill>
              </a:rPr>
              <a:t>Torre de 25m</a:t>
            </a:r>
          </a:p>
          <a:p>
            <a:r>
              <a:rPr lang="es-ES_tradnl" sz="2000" dirty="0" smtClean="0">
                <a:solidFill>
                  <a:srgbClr val="FF0000"/>
                </a:solidFill>
              </a:rPr>
              <a:t>con 5 </a:t>
            </a:r>
            <a:r>
              <a:rPr lang="es-ES_tradnl" sz="2000" dirty="0" err="1" smtClean="0">
                <a:solidFill>
                  <a:srgbClr val="FF0000"/>
                </a:solidFill>
              </a:rPr>
              <a:t>yagis</a:t>
            </a:r>
            <a:r>
              <a:rPr lang="es-ES_tradnl" sz="2000" dirty="0" smtClean="0">
                <a:solidFill>
                  <a:srgbClr val="FF0000"/>
                </a:solidFill>
              </a:rPr>
              <a:t> HF</a:t>
            </a:r>
            <a:endParaRPr lang="es-ES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-178026"/>
            <a:ext cx="7467600" cy="1143000"/>
          </a:xfrm>
        </p:spPr>
        <p:txBody>
          <a:bodyPr/>
          <a:lstStyle/>
          <a:p>
            <a:r>
              <a:rPr lang="es-ES_tradnl" dirty="0" smtClean="0"/>
              <a:t>Métodos para alargar la torre</a:t>
            </a:r>
            <a:endParaRPr lang="es-ES" dirty="0"/>
          </a:p>
        </p:txBody>
      </p:sp>
      <p:pic>
        <p:nvPicPr>
          <p:cNvPr id="1026" name="Picture 2" descr="C:\Users\Papi\Dropbox\Cargas de cámara\2013-10-25 16.43.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8152" y="1790818"/>
            <a:ext cx="6084168" cy="4563126"/>
          </a:xfrm>
          <a:prstGeom prst="rect">
            <a:avLst/>
          </a:prstGeom>
          <a:noFill/>
        </p:spPr>
      </p:pic>
      <p:cxnSp>
        <p:nvCxnSpPr>
          <p:cNvPr id="6" name="5 Conector recto"/>
          <p:cNvCxnSpPr/>
          <p:nvPr/>
        </p:nvCxnSpPr>
        <p:spPr>
          <a:xfrm>
            <a:off x="2627784" y="3068960"/>
            <a:ext cx="3168352" cy="5040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8 Conector recto"/>
          <p:cNvCxnSpPr/>
          <p:nvPr/>
        </p:nvCxnSpPr>
        <p:spPr>
          <a:xfrm flipV="1">
            <a:off x="2987824" y="4509120"/>
            <a:ext cx="2232248" cy="72008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11 Conector recto"/>
          <p:cNvCxnSpPr/>
          <p:nvPr/>
        </p:nvCxnSpPr>
        <p:spPr>
          <a:xfrm flipV="1">
            <a:off x="3491880" y="1844824"/>
            <a:ext cx="432048" cy="28803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18 Conector recto"/>
          <p:cNvCxnSpPr/>
          <p:nvPr/>
        </p:nvCxnSpPr>
        <p:spPr>
          <a:xfrm flipV="1">
            <a:off x="2843808" y="1844824"/>
            <a:ext cx="432048" cy="29523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19 Conector recto"/>
          <p:cNvCxnSpPr/>
          <p:nvPr/>
        </p:nvCxnSpPr>
        <p:spPr>
          <a:xfrm flipV="1">
            <a:off x="2339752" y="1772816"/>
            <a:ext cx="432048" cy="31767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22 Conector recto"/>
          <p:cNvCxnSpPr/>
          <p:nvPr/>
        </p:nvCxnSpPr>
        <p:spPr>
          <a:xfrm flipV="1">
            <a:off x="4067944" y="1844824"/>
            <a:ext cx="576064" cy="29523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23 Conector recto"/>
          <p:cNvCxnSpPr/>
          <p:nvPr/>
        </p:nvCxnSpPr>
        <p:spPr>
          <a:xfrm flipV="1">
            <a:off x="5004048" y="1844824"/>
            <a:ext cx="792088" cy="30963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28 Conector recto"/>
          <p:cNvCxnSpPr/>
          <p:nvPr/>
        </p:nvCxnSpPr>
        <p:spPr>
          <a:xfrm flipV="1">
            <a:off x="5364088" y="1997224"/>
            <a:ext cx="792088" cy="30963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29 Conector recto"/>
          <p:cNvCxnSpPr/>
          <p:nvPr/>
        </p:nvCxnSpPr>
        <p:spPr>
          <a:xfrm flipH="1" flipV="1">
            <a:off x="4788024" y="3573016"/>
            <a:ext cx="864096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32 Conector recto"/>
          <p:cNvCxnSpPr/>
          <p:nvPr/>
        </p:nvCxnSpPr>
        <p:spPr>
          <a:xfrm flipH="1" flipV="1">
            <a:off x="3851920" y="3725416"/>
            <a:ext cx="864096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33 Conector recto"/>
          <p:cNvCxnSpPr/>
          <p:nvPr/>
        </p:nvCxnSpPr>
        <p:spPr>
          <a:xfrm flipH="1" flipV="1">
            <a:off x="3491880" y="3877816"/>
            <a:ext cx="864096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34 Conector recto"/>
          <p:cNvCxnSpPr/>
          <p:nvPr/>
        </p:nvCxnSpPr>
        <p:spPr>
          <a:xfrm flipH="1" flipV="1">
            <a:off x="2411760" y="4437112"/>
            <a:ext cx="1008112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2 Marcador de contenido"/>
          <p:cNvSpPr txBox="1">
            <a:spLocks/>
          </p:cNvSpPr>
          <p:nvPr/>
        </p:nvSpPr>
        <p:spPr>
          <a:xfrm>
            <a:off x="457200" y="1196752"/>
            <a:ext cx="8219256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es-ES_tradnl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2- Aumentar la carga uniendo BOOM + elementos</a:t>
            </a:r>
            <a:endParaRPr kumimoji="0" lang="es-E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1403648" y="5157192"/>
            <a:ext cx="177003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000" dirty="0" smtClean="0">
                <a:solidFill>
                  <a:srgbClr val="FF0000"/>
                </a:solidFill>
              </a:rPr>
              <a:t>EA5DY:</a:t>
            </a:r>
          </a:p>
          <a:p>
            <a:r>
              <a:rPr lang="es-ES_tradnl" sz="2000" dirty="0" smtClean="0">
                <a:solidFill>
                  <a:srgbClr val="FF0000"/>
                </a:solidFill>
              </a:rPr>
              <a:t>Torre de 27m</a:t>
            </a:r>
          </a:p>
          <a:p>
            <a:endParaRPr lang="es-ES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548680"/>
            <a:ext cx="7467600" cy="638944"/>
          </a:xfrm>
        </p:spPr>
        <p:txBody>
          <a:bodyPr/>
          <a:lstStyle/>
          <a:p>
            <a:r>
              <a:rPr lang="es-ES_tradnl" dirty="0" smtClean="0"/>
              <a:t>Métodos para alargar la torre</a:t>
            </a:r>
            <a:endParaRPr lang="es-ES" dirty="0"/>
          </a:p>
        </p:txBody>
      </p:sp>
      <p:pic>
        <p:nvPicPr>
          <p:cNvPr id="4" name="3 Marcador de contenido" descr="alargar 160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5800" y="1484784"/>
            <a:ext cx="7774632" cy="5400600"/>
          </a:xfrm>
        </p:spPr>
      </p:pic>
      <p:sp>
        <p:nvSpPr>
          <p:cNvPr id="5" name="2 Marcador de contenido"/>
          <p:cNvSpPr txBox="1">
            <a:spLocks/>
          </p:cNvSpPr>
          <p:nvPr/>
        </p:nvSpPr>
        <p:spPr>
          <a:xfrm>
            <a:off x="457200" y="1196752"/>
            <a:ext cx="8219256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es-ES_tradnl" sz="2400" dirty="0" smtClean="0"/>
              <a:t>3</a:t>
            </a:r>
            <a:r>
              <a:rPr kumimoji="0" lang="es-ES_tradnl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Añadiendo extensiones</a:t>
            </a:r>
            <a:r>
              <a:rPr kumimoji="0" lang="es-ES_tradnl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 hilo</a:t>
            </a:r>
            <a:endParaRPr kumimoji="0" lang="es-E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548680"/>
            <a:ext cx="7467600" cy="580926"/>
          </a:xfrm>
        </p:spPr>
        <p:txBody>
          <a:bodyPr/>
          <a:lstStyle/>
          <a:p>
            <a:r>
              <a:rPr lang="es-ES_tradnl" dirty="0" smtClean="0"/>
              <a:t>Vertical </a:t>
            </a:r>
            <a:r>
              <a:rPr lang="es-ES_tradnl" dirty="0" err="1" smtClean="0"/>
              <a:t>bi</a:t>
            </a:r>
            <a:r>
              <a:rPr lang="es-ES_tradnl" dirty="0" smtClean="0"/>
              <a:t>-banda: 80 y 160</a:t>
            </a:r>
            <a:endParaRPr lang="es-ES" dirty="0"/>
          </a:p>
        </p:txBody>
      </p:sp>
      <p:pic>
        <p:nvPicPr>
          <p:cNvPr id="4" name="3 Marcador de contenido" descr="vert 160 a 80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98028" y="1600200"/>
            <a:ext cx="6785943" cy="4873625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724942"/>
          </a:xfrm>
        </p:spPr>
        <p:txBody>
          <a:bodyPr/>
          <a:lstStyle/>
          <a:p>
            <a:r>
              <a:rPr lang="es-ES_tradnl" dirty="0" smtClean="0"/>
              <a:t>Cómo mejorar el ancho de banda</a:t>
            </a:r>
            <a:endParaRPr lang="es-ES" dirty="0"/>
          </a:p>
        </p:txBody>
      </p:sp>
      <p:pic>
        <p:nvPicPr>
          <p:cNvPr id="4" name="3 Marcador de contenido" descr="w8r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2276872"/>
            <a:ext cx="5895516" cy="4221088"/>
          </a:xfrm>
        </p:spPr>
      </p:pic>
      <p:sp>
        <p:nvSpPr>
          <p:cNvPr id="5" name="4 CuadroTexto"/>
          <p:cNvSpPr txBox="1"/>
          <p:nvPr/>
        </p:nvSpPr>
        <p:spPr>
          <a:xfrm>
            <a:off x="395536" y="1268760"/>
            <a:ext cx="58512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Cable del gamma muy ancho: jaula de hilos paralelos</a:t>
            </a:r>
            <a:endParaRPr lang="es-ES" sz="2400" dirty="0"/>
          </a:p>
        </p:txBody>
      </p:sp>
      <p:sp>
        <p:nvSpPr>
          <p:cNvPr id="6" name="5 CuadroTexto"/>
          <p:cNvSpPr txBox="1"/>
          <p:nvPr/>
        </p:nvSpPr>
        <p:spPr>
          <a:xfrm>
            <a:off x="899592" y="407707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Vertical de W8RA</a:t>
            </a:r>
            <a:endParaRPr lang="es-E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471810"/>
            <a:ext cx="7467600" cy="652934"/>
          </a:xfrm>
        </p:spPr>
        <p:txBody>
          <a:bodyPr/>
          <a:lstStyle/>
          <a:p>
            <a:r>
              <a:rPr lang="es-ES_tradnl" dirty="0" smtClean="0"/>
              <a:t>Cómo mejorar el ancho de banda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s-ES_tradnl" dirty="0" smtClean="0"/>
              <a:t>Red de adaptación para dos segmentos de banda</a:t>
            </a:r>
            <a:r>
              <a:rPr lang="es-ES" dirty="0" smtClean="0"/>
              <a:t> para 160 m: ROE&lt;2:1 entre 1,810 y 1950 MHz</a:t>
            </a:r>
            <a:endParaRPr lang="es-ES_tradnl" dirty="0" smtClean="0"/>
          </a:p>
        </p:txBody>
      </p:sp>
      <p:pic>
        <p:nvPicPr>
          <p:cNvPr id="4" name="3 Imagen" descr="adaptado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63425" y="2852936"/>
            <a:ext cx="5068815" cy="3640394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652934"/>
          </a:xfrm>
        </p:spPr>
        <p:txBody>
          <a:bodyPr/>
          <a:lstStyle/>
          <a:p>
            <a:r>
              <a:rPr lang="es-ES_tradnl" dirty="0" smtClean="0"/>
              <a:t>conclusiones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03232" cy="5277200"/>
          </a:xfrm>
        </p:spPr>
        <p:txBody>
          <a:bodyPr>
            <a:normAutofit lnSpcReduction="10000"/>
          </a:bodyPr>
          <a:lstStyle/>
          <a:p>
            <a:r>
              <a:rPr lang="es-ES_tradnl" dirty="0" smtClean="0"/>
              <a:t>Una torre con antenas directivas es una excelente opción como antena vertical</a:t>
            </a:r>
          </a:p>
          <a:p>
            <a:pPr lvl="1"/>
            <a:r>
              <a:rPr lang="es-ES_tradnl" dirty="0" smtClean="0"/>
              <a:t>Para 80 m a partir de 13 metros</a:t>
            </a:r>
          </a:p>
          <a:p>
            <a:pPr lvl="1"/>
            <a:r>
              <a:rPr lang="es-ES_tradnl" dirty="0" smtClean="0"/>
              <a:t>Para 160m a partir de 25 metros</a:t>
            </a:r>
          </a:p>
          <a:p>
            <a:r>
              <a:rPr lang="es-ES_tradnl" dirty="0" smtClean="0"/>
              <a:t>No es preciso aislar la base para radiar con la torre</a:t>
            </a:r>
          </a:p>
          <a:p>
            <a:pPr lvl="1"/>
            <a:r>
              <a:rPr lang="es-ES_tradnl" dirty="0" smtClean="0"/>
              <a:t>Alimentando con adaptadores Gamma u Omega </a:t>
            </a:r>
          </a:p>
          <a:p>
            <a:pPr lvl="1"/>
            <a:r>
              <a:rPr lang="es-ES_tradnl" dirty="0" smtClean="0"/>
              <a:t>Cortando eléctricamente con trampa en el punto adecuado</a:t>
            </a:r>
          </a:p>
          <a:p>
            <a:r>
              <a:rPr lang="es-ES_tradnl" dirty="0" smtClean="0"/>
              <a:t>La torres con longitud próxima a ¼ </a:t>
            </a:r>
            <a:r>
              <a:rPr lang="es-ES_tradnl" dirty="0" smtClean="0">
                <a:latin typeface="Symbol" pitchFamily="18" charset="2"/>
              </a:rPr>
              <a:t>l</a:t>
            </a:r>
            <a:r>
              <a:rPr lang="es-ES_tradnl" dirty="0" smtClean="0"/>
              <a:t> tienen el mejor rendimiento</a:t>
            </a:r>
          </a:p>
          <a:p>
            <a:pPr lvl="1"/>
            <a:r>
              <a:rPr lang="es-ES_tradnl" dirty="0" smtClean="0"/>
              <a:t>Si son más cortas son menos eficientes (</a:t>
            </a:r>
            <a:r>
              <a:rPr lang="es-ES_tradnl" dirty="0" err="1" smtClean="0"/>
              <a:t>Rrad</a:t>
            </a:r>
            <a:r>
              <a:rPr lang="es-ES_tradnl" dirty="0" smtClean="0"/>
              <a:t> baja)</a:t>
            </a:r>
          </a:p>
          <a:p>
            <a:pPr lvl="1"/>
            <a:r>
              <a:rPr lang="es-ES_tradnl" dirty="0" smtClean="0"/>
              <a:t>Si son más largas pierden ganancia </a:t>
            </a:r>
          </a:p>
          <a:p>
            <a:r>
              <a:rPr lang="es-ES_tradnl" dirty="0" smtClean="0"/>
              <a:t>Los radiales elevados pueden tener un alto rendimiento con pocos radiales</a:t>
            </a:r>
          </a:p>
          <a:p>
            <a:endParaRPr lang="es-ES_tradnl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irador">
  <a:themeElements>
    <a:clrScheme name="Mirador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irador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irador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499</TotalTime>
  <Words>996</Words>
  <Application>Microsoft Office PowerPoint</Application>
  <PresentationFormat>Presentación en pantalla (4:3)</PresentationFormat>
  <Paragraphs>151</Paragraphs>
  <Slides>32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32</vt:i4>
      </vt:variant>
    </vt:vector>
  </HeadingPairs>
  <TitlesOfParts>
    <vt:vector size="33" baseType="lpstr">
      <vt:lpstr>Mirador</vt:lpstr>
      <vt:lpstr>CÓMO CARGAR TU TORRE Y SOBREVIVIR AL INTENTO</vt:lpstr>
      <vt:lpstr>¿qué es una vertical?</vt:lpstr>
      <vt:lpstr>La impedancia de la vertical cambia con su longitud</vt:lpstr>
      <vt:lpstr>Una vertical no precisa ser resonante para ser eficiente</vt:lpstr>
      <vt:lpstr>Pero…¿qué pasa si la vertical es demasiado corta?</vt:lpstr>
      <vt:lpstr>…¿y si es demasiado larga?</vt:lpstr>
      <vt:lpstr>la vertical de ¼ tiene mayor g que las verticales más largas si usamos el mismo sistema de radiales (60 radiales de ¼ onda)…</vt:lpstr>
      <vt:lpstr>…debido a que las verticales de mas de ½ onda requieren radiales mucho más largos</vt:lpstr>
      <vt:lpstr>Los suelos pobres afectan más al rendimiento de las verticales  de más de media onda que a las de ¼ onda</vt:lpstr>
      <vt:lpstr>Por tanto el tamaño ideal de torre es…</vt:lpstr>
      <vt:lpstr>Cómo medir la longitud eléctrica de la torre</vt:lpstr>
      <vt:lpstr>La longitud eléctrica total de la torre depende del tipo de antenas en su cima</vt:lpstr>
      <vt:lpstr>La anchura de la torre afecta a la longitud requerida para obtener ¼ onda</vt:lpstr>
      <vt:lpstr>Las corrientes de retorno generan pérdidas si discurren por alta R</vt:lpstr>
      <vt:lpstr>La misión de los radiales es recoger sin pérdidas las corrientes de retorno</vt:lpstr>
      <vt:lpstr>El sistema de radiales óptimo es de 120 de ¼ de onda</vt:lpstr>
      <vt:lpstr>Cuatro radiales elevados pueden funcionar como un sistema de 120 radiales enterrados</vt:lpstr>
      <vt:lpstr>Modos de alimentar una torre como antena vertical</vt:lpstr>
      <vt:lpstr>Adaptador gamma</vt:lpstr>
      <vt:lpstr>Adaptador omega</vt:lpstr>
      <vt:lpstr>Si logramos cortar y aislar podremos alimentar como una vertical convencional</vt:lpstr>
      <vt:lpstr>Cortando la torre para alimentar con coax directo</vt:lpstr>
      <vt:lpstr>El ajuste se hace moviendo el punto de alimentación en la torre</vt:lpstr>
      <vt:lpstr>Si los radiales son horizontales necesitaremos adaptar impedancias</vt:lpstr>
      <vt:lpstr>Ventajas de ubicar la vertical de 80m más alta “rompiendo” la torre</vt:lpstr>
      <vt:lpstr>Métodos para alargar la torre</vt:lpstr>
      <vt:lpstr>Métodos para alargar la torre</vt:lpstr>
      <vt:lpstr>Métodos para alargar la torre</vt:lpstr>
      <vt:lpstr>Vertical bi-banda: 80 y 160</vt:lpstr>
      <vt:lpstr>Cómo mejorar el ancho de banda</vt:lpstr>
      <vt:lpstr>Cómo mejorar el ancho de banda</vt:lpstr>
      <vt:lpstr>conclusiones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CÓMO CARGAR TU TORRE Y SOBREVIVIR AL INTENTO</dc:title>
  <dc:creator>admin</dc:creator>
  <cp:lastModifiedBy>Miguel</cp:lastModifiedBy>
  <cp:revision>13</cp:revision>
  <dcterms:created xsi:type="dcterms:W3CDTF">2013-11-09T15:43:42Z</dcterms:created>
  <dcterms:modified xsi:type="dcterms:W3CDTF">2014-08-28T08:19:12Z</dcterms:modified>
</cp:coreProperties>
</file>