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34"/>
  </p:notesMasterIdLst>
  <p:sldIdLst>
    <p:sldId id="362" r:id="rId2"/>
    <p:sldId id="257" r:id="rId3"/>
    <p:sldId id="319" r:id="rId4"/>
    <p:sldId id="318" r:id="rId5"/>
    <p:sldId id="393" r:id="rId6"/>
    <p:sldId id="256" r:id="rId7"/>
    <p:sldId id="259" r:id="rId8"/>
    <p:sldId id="260" r:id="rId9"/>
    <p:sldId id="343" r:id="rId10"/>
    <p:sldId id="262" r:id="rId11"/>
    <p:sldId id="447" r:id="rId12"/>
    <p:sldId id="263" r:id="rId13"/>
    <p:sldId id="264" r:id="rId14"/>
    <p:sldId id="281" r:id="rId15"/>
    <p:sldId id="421" r:id="rId16"/>
    <p:sldId id="314" r:id="rId17"/>
    <p:sldId id="348" r:id="rId18"/>
    <p:sldId id="267" r:id="rId19"/>
    <p:sldId id="398" r:id="rId20"/>
    <p:sldId id="315" r:id="rId21"/>
    <p:sldId id="338" r:id="rId22"/>
    <p:sldId id="358" r:id="rId23"/>
    <p:sldId id="339" r:id="rId24"/>
    <p:sldId id="359" r:id="rId25"/>
    <p:sldId id="340" r:id="rId26"/>
    <p:sldId id="272" r:id="rId27"/>
    <p:sldId id="355" r:id="rId28"/>
    <p:sldId id="277" r:id="rId29"/>
    <p:sldId id="278" r:id="rId30"/>
    <p:sldId id="381" r:id="rId31"/>
    <p:sldId id="322" r:id="rId32"/>
    <p:sldId id="411" r:id="rId33"/>
    <p:sldId id="392" r:id="rId34"/>
    <p:sldId id="349" r:id="rId35"/>
    <p:sldId id="279" r:id="rId36"/>
    <p:sldId id="345" r:id="rId37"/>
    <p:sldId id="344" r:id="rId38"/>
    <p:sldId id="346" r:id="rId39"/>
    <p:sldId id="350" r:id="rId40"/>
    <p:sldId id="413" r:id="rId41"/>
    <p:sldId id="414" r:id="rId42"/>
    <p:sldId id="412" r:id="rId43"/>
    <p:sldId id="292" r:id="rId44"/>
    <p:sldId id="415" r:id="rId45"/>
    <p:sldId id="400" r:id="rId46"/>
    <p:sldId id="283" r:id="rId47"/>
    <p:sldId id="347" r:id="rId48"/>
    <p:sldId id="285" r:id="rId49"/>
    <p:sldId id="284" r:id="rId50"/>
    <p:sldId id="286" r:id="rId51"/>
    <p:sldId id="287" r:id="rId52"/>
    <p:sldId id="418" r:id="rId53"/>
    <p:sldId id="402" r:id="rId54"/>
    <p:sldId id="401" r:id="rId55"/>
    <p:sldId id="304" r:id="rId56"/>
    <p:sldId id="289" r:id="rId57"/>
    <p:sldId id="364" r:id="rId58"/>
    <p:sldId id="302" r:id="rId59"/>
    <p:sldId id="325" r:id="rId60"/>
    <p:sldId id="308" r:id="rId61"/>
    <p:sldId id="331" r:id="rId62"/>
    <p:sldId id="377" r:id="rId63"/>
    <p:sldId id="379" r:id="rId64"/>
    <p:sldId id="290" r:id="rId65"/>
    <p:sldId id="369" r:id="rId66"/>
    <p:sldId id="291" r:id="rId67"/>
    <p:sldId id="417" r:id="rId68"/>
    <p:sldId id="416" r:id="rId69"/>
    <p:sldId id="419" r:id="rId70"/>
    <p:sldId id="311" r:id="rId71"/>
    <p:sldId id="310" r:id="rId72"/>
    <p:sldId id="293" r:id="rId73"/>
    <p:sldId id="360" r:id="rId74"/>
    <p:sldId id="373" r:id="rId75"/>
    <p:sldId id="324" r:id="rId76"/>
    <p:sldId id="303" r:id="rId77"/>
    <p:sldId id="353" r:id="rId78"/>
    <p:sldId id="305" r:id="rId79"/>
    <p:sldId id="307" r:id="rId80"/>
    <p:sldId id="374" r:id="rId81"/>
    <p:sldId id="376" r:id="rId82"/>
    <p:sldId id="330" r:id="rId83"/>
    <p:sldId id="337" r:id="rId84"/>
    <p:sldId id="332" r:id="rId85"/>
    <p:sldId id="335" r:id="rId86"/>
    <p:sldId id="336" r:id="rId87"/>
    <p:sldId id="334" r:id="rId88"/>
    <p:sldId id="432" r:id="rId89"/>
    <p:sldId id="382" r:id="rId90"/>
    <p:sldId id="384" r:id="rId91"/>
    <p:sldId id="446" r:id="rId92"/>
    <p:sldId id="383" r:id="rId93"/>
    <p:sldId id="389" r:id="rId94"/>
    <p:sldId id="433" r:id="rId95"/>
    <p:sldId id="385" r:id="rId96"/>
    <p:sldId id="386" r:id="rId97"/>
    <p:sldId id="434" r:id="rId98"/>
    <p:sldId id="435" r:id="rId99"/>
    <p:sldId id="430" r:id="rId100"/>
    <p:sldId id="436" r:id="rId101"/>
    <p:sldId id="431" r:id="rId102"/>
    <p:sldId id="423" r:id="rId103"/>
    <p:sldId id="424" r:id="rId104"/>
    <p:sldId id="441" r:id="rId105"/>
    <p:sldId id="444" r:id="rId106"/>
    <p:sldId id="442" r:id="rId107"/>
    <p:sldId id="425" r:id="rId108"/>
    <p:sldId id="445" r:id="rId109"/>
    <p:sldId id="394" r:id="rId110"/>
    <p:sldId id="438" r:id="rId111"/>
    <p:sldId id="439" r:id="rId112"/>
    <p:sldId id="395" r:id="rId113"/>
    <p:sldId id="396" r:id="rId114"/>
    <p:sldId id="397" r:id="rId115"/>
    <p:sldId id="440" r:id="rId116"/>
    <p:sldId id="422" r:id="rId117"/>
    <p:sldId id="428" r:id="rId118"/>
    <p:sldId id="429" r:id="rId119"/>
    <p:sldId id="427" r:id="rId120"/>
    <p:sldId id="426" r:id="rId121"/>
    <p:sldId id="408" r:id="rId122"/>
    <p:sldId id="388" r:id="rId123"/>
    <p:sldId id="391" r:id="rId124"/>
    <p:sldId id="390" r:id="rId125"/>
    <p:sldId id="437" r:id="rId126"/>
    <p:sldId id="406" r:id="rId127"/>
    <p:sldId id="407" r:id="rId128"/>
    <p:sldId id="405" r:id="rId129"/>
    <p:sldId id="403" r:id="rId130"/>
    <p:sldId id="404" r:id="rId131"/>
    <p:sldId id="410" r:id="rId132"/>
    <p:sldId id="380" r:id="rId13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8000"/>
    <a:srgbClr val="FFC611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1" autoAdjust="0"/>
    <p:restoredTop sz="96076" autoAdjust="0"/>
  </p:normalViewPr>
  <p:slideViewPr>
    <p:cSldViewPr>
      <p:cViewPr>
        <p:scale>
          <a:sx n="100" d="100"/>
          <a:sy n="100" d="100"/>
        </p:scale>
        <p:origin x="-1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12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37B570-DB41-42B0-9AAA-2413306ABDEB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93C97-3316-49F4-B1D5-578851584532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98684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</a:t>
            </a:fld>
            <a:endParaRPr lang="es-E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10</a:t>
            </a:fld>
            <a:endParaRPr lang="es-E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100</a:t>
            </a:fld>
            <a:endParaRPr lang="es-E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101</a:t>
            </a:fld>
            <a:endParaRPr lang="es-E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102</a:t>
            </a:fld>
            <a:endParaRPr lang="es-E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103</a:t>
            </a:fld>
            <a:endParaRPr lang="es-E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104</a:t>
            </a:fld>
            <a:endParaRPr lang="es-E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105</a:t>
            </a:fld>
            <a:endParaRPr lang="es-E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106</a:t>
            </a:fld>
            <a:endParaRPr lang="es-E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107</a:t>
            </a:fld>
            <a:endParaRPr lang="es-E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108</a:t>
            </a:fld>
            <a:endParaRPr lang="es-E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109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11</a:t>
            </a:fld>
            <a:endParaRPr lang="es-ES" dirty="0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110</a:t>
            </a:fld>
            <a:endParaRPr lang="es-E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111</a:t>
            </a:fld>
            <a:endParaRPr lang="es-E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112</a:t>
            </a:fld>
            <a:endParaRPr lang="es-E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113</a:t>
            </a:fld>
            <a:endParaRPr lang="es-E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114</a:t>
            </a:fld>
            <a:endParaRPr lang="es-E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115</a:t>
            </a:fld>
            <a:endParaRPr lang="es-E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116</a:t>
            </a:fld>
            <a:endParaRPr lang="es-E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117</a:t>
            </a:fld>
            <a:endParaRPr lang="es-ES" dirty="0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118</a:t>
            </a:fld>
            <a:endParaRPr lang="es-ES" dirty="0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119</a:t>
            </a:fld>
            <a:endParaRPr lang="es-E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12</a:t>
            </a:fld>
            <a:endParaRPr lang="es-E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120</a:t>
            </a:fld>
            <a:endParaRPr lang="es-ES" dirty="0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121</a:t>
            </a:fld>
            <a:endParaRPr lang="es-ES" dirty="0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122</a:t>
            </a:fld>
            <a:endParaRPr lang="es-ES" dirty="0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123</a:t>
            </a:fld>
            <a:endParaRPr lang="es-E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124</a:t>
            </a:fld>
            <a:endParaRPr lang="es-E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125</a:t>
            </a:fld>
            <a:endParaRPr lang="es-E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126</a:t>
            </a:fld>
            <a:endParaRPr lang="es-E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127</a:t>
            </a:fld>
            <a:endParaRPr lang="es-E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128</a:t>
            </a:fld>
            <a:endParaRPr lang="es-E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129</a:t>
            </a:fld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13</a:t>
            </a:fld>
            <a:endParaRPr lang="es-E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130</a:t>
            </a:fld>
            <a:endParaRPr lang="es-ES" dirty="0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131</a:t>
            </a:fld>
            <a:endParaRPr lang="es-ES" dirty="0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132</a:t>
            </a:fld>
            <a:endParaRPr lang="es-E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14</a:t>
            </a:fld>
            <a:endParaRPr lang="es-E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15</a:t>
            </a:fld>
            <a:endParaRPr lang="es-E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16</a:t>
            </a:fld>
            <a:endParaRPr lang="es-E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17</a:t>
            </a:fld>
            <a:endParaRPr lang="es-E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18</a:t>
            </a:fld>
            <a:endParaRPr lang="es-E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19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20</a:t>
            </a:fld>
            <a:endParaRPr lang="es-E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21</a:t>
            </a:fld>
            <a:endParaRPr lang="es-E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22</a:t>
            </a:fld>
            <a:endParaRPr lang="es-E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23</a:t>
            </a:fld>
            <a:endParaRPr lang="es-E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24</a:t>
            </a:fld>
            <a:endParaRPr lang="es-E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25</a:t>
            </a:fld>
            <a:endParaRPr lang="es-E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26</a:t>
            </a:fld>
            <a:endParaRPr lang="es-E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27</a:t>
            </a:fld>
            <a:endParaRPr lang="es-E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28</a:t>
            </a:fld>
            <a:endParaRPr lang="es-E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29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30</a:t>
            </a:fld>
            <a:endParaRPr lang="es-E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31</a:t>
            </a:fld>
            <a:endParaRPr lang="es-E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32</a:t>
            </a:fld>
            <a:endParaRPr lang="es-E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33</a:t>
            </a:fld>
            <a:endParaRPr lang="es-E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34</a:t>
            </a:fld>
            <a:endParaRPr lang="es-E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35</a:t>
            </a:fld>
            <a:endParaRPr lang="es-E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36</a:t>
            </a:fld>
            <a:endParaRPr lang="es-E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37</a:t>
            </a:fld>
            <a:endParaRPr lang="es-E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38</a:t>
            </a:fld>
            <a:endParaRPr lang="es-E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39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40</a:t>
            </a:fld>
            <a:endParaRPr lang="es-E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41</a:t>
            </a:fld>
            <a:endParaRPr lang="es-E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42</a:t>
            </a:fld>
            <a:endParaRPr lang="es-E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43</a:t>
            </a:fld>
            <a:endParaRPr lang="es-E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44</a:t>
            </a:fld>
            <a:endParaRPr lang="es-E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45</a:t>
            </a:fld>
            <a:endParaRPr lang="es-E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46</a:t>
            </a:fld>
            <a:endParaRPr lang="es-E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47</a:t>
            </a:fld>
            <a:endParaRPr lang="es-E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48</a:t>
            </a:fld>
            <a:endParaRPr lang="es-E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49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5</a:t>
            </a:fld>
            <a:endParaRPr lang="es-E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50</a:t>
            </a:fld>
            <a:endParaRPr lang="es-E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51</a:t>
            </a:fld>
            <a:endParaRPr lang="es-E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52</a:t>
            </a:fld>
            <a:endParaRPr lang="es-E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53</a:t>
            </a:fld>
            <a:endParaRPr lang="es-E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54</a:t>
            </a:fld>
            <a:endParaRPr lang="es-E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55</a:t>
            </a:fld>
            <a:endParaRPr lang="es-E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56</a:t>
            </a:fld>
            <a:endParaRPr lang="es-E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57</a:t>
            </a:fld>
            <a:endParaRPr lang="es-E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58</a:t>
            </a:fld>
            <a:endParaRPr lang="es-E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59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A</a:t>
            </a:r>
            <a:r>
              <a:rPr lang="es-ES" baseline="0" dirty="0" smtClean="0"/>
              <a:t> la practica 3cm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6</a:t>
            </a:fld>
            <a:endParaRPr lang="es-E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60</a:t>
            </a:fld>
            <a:endParaRPr lang="es-E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61</a:t>
            </a:fld>
            <a:endParaRPr lang="es-E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62</a:t>
            </a:fld>
            <a:endParaRPr lang="es-E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63</a:t>
            </a:fld>
            <a:endParaRPr lang="es-E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64</a:t>
            </a:fld>
            <a:endParaRPr lang="es-E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65</a:t>
            </a:fld>
            <a:endParaRPr lang="es-E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66</a:t>
            </a:fld>
            <a:endParaRPr lang="es-E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67</a:t>
            </a:fld>
            <a:endParaRPr lang="es-E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68</a:t>
            </a:fld>
            <a:endParaRPr lang="es-E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69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70</a:t>
            </a:fld>
            <a:endParaRPr lang="es-E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71</a:t>
            </a:fld>
            <a:endParaRPr lang="es-E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72</a:t>
            </a:fld>
            <a:endParaRPr lang="es-E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73</a:t>
            </a:fld>
            <a:endParaRPr lang="es-E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74</a:t>
            </a:fld>
            <a:endParaRPr lang="es-E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75</a:t>
            </a:fld>
            <a:endParaRPr lang="es-E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76</a:t>
            </a:fld>
            <a:endParaRPr lang="es-E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77</a:t>
            </a:fld>
            <a:endParaRPr lang="es-E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78</a:t>
            </a:fld>
            <a:endParaRPr lang="es-E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79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80</a:t>
            </a:fld>
            <a:endParaRPr lang="es-E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81</a:t>
            </a:fld>
            <a:endParaRPr lang="es-E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82</a:t>
            </a:fld>
            <a:endParaRPr lang="es-E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83</a:t>
            </a:fld>
            <a:endParaRPr lang="es-E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84</a:t>
            </a:fld>
            <a:endParaRPr lang="es-E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85</a:t>
            </a:fld>
            <a:endParaRPr lang="es-E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86</a:t>
            </a:fld>
            <a:endParaRPr lang="es-E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87</a:t>
            </a:fld>
            <a:endParaRPr lang="es-E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88</a:t>
            </a:fld>
            <a:endParaRPr lang="es-E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89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9</a:t>
            </a:fld>
            <a:endParaRPr lang="es-E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90</a:t>
            </a:fld>
            <a:endParaRPr lang="es-E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91</a:t>
            </a:fld>
            <a:endParaRPr lang="es-E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92</a:t>
            </a:fld>
            <a:endParaRPr lang="es-E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93</a:t>
            </a:fld>
            <a:endParaRPr lang="es-E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94</a:t>
            </a:fld>
            <a:endParaRPr lang="es-E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95</a:t>
            </a:fld>
            <a:endParaRPr lang="es-E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96</a:t>
            </a:fld>
            <a:endParaRPr lang="es-E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97</a:t>
            </a:fld>
            <a:endParaRPr lang="es-E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98</a:t>
            </a:fld>
            <a:endParaRPr lang="es-E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93C97-3316-49F4-B1D5-578851584532}" type="slidenum">
              <a:rPr lang="es-ES" smtClean="0"/>
              <a:pPr/>
              <a:t>99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101FD00-C7CC-4FAB-B41E-06A7312AF0E7}" type="datetimeFigureOut">
              <a:rPr lang="es-ES" smtClean="0"/>
              <a:pPr/>
              <a:t>05/12/2010</a:t>
            </a:fld>
            <a:endParaRPr lang="es-ES" dirty="0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49A0A4A-A639-4D6C-8A1F-A5774EEDA15A}" type="slidenum">
              <a:rPr lang="es-ES" smtClean="0"/>
              <a:pPr/>
              <a:t>‹Nº›</a:t>
            </a:fld>
            <a:endParaRPr lang="es-ES" dirty="0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55.jpeg"/><Relationship Id="rId5" Type="http://schemas.openxmlformats.org/officeDocument/2006/relationships/image" Target="../media/image154.wmf"/><Relationship Id="rId4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gif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5.gif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3" Type="http://schemas.openxmlformats.org/officeDocument/2006/relationships/notesSlide" Target="../notesSlides/notesSlide58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8.wmf"/><Relationship Id="rId4" Type="http://schemas.openxmlformats.org/officeDocument/2006/relationships/image" Target="../media/image79.jpeg"/><Relationship Id="rId9" Type="http://schemas.openxmlformats.org/officeDocument/2006/relationships/oleObject" Target="../embeddings/oleObject4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7" Type="http://schemas.openxmlformats.org/officeDocument/2006/relationships/image" Target="../media/image8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7" Type="http://schemas.openxmlformats.org/officeDocument/2006/relationships/image" Target="../media/image8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1.png"/><Relationship Id="rId5" Type="http://schemas.openxmlformats.org/officeDocument/2006/relationships/image" Target="../media/image90.wmf"/><Relationship Id="rId4" Type="http://schemas.openxmlformats.org/officeDocument/2006/relationships/oleObject" Target="../embeddings/oleObject7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7" Type="http://schemas.openxmlformats.org/officeDocument/2006/relationships/image" Target="../media/image10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7" Type="http://schemas.openxmlformats.org/officeDocument/2006/relationships/image" Target="../media/image10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08.jpeg"/><Relationship Id="rId4" Type="http://schemas.openxmlformats.org/officeDocument/2006/relationships/image" Target="../media/image10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9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1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1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2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25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384" y="692696"/>
            <a:ext cx="9125616" cy="5976664"/>
          </a:xfrm>
        </p:spPr>
        <p:txBody>
          <a:bodyPr>
            <a:noAutofit/>
          </a:bodyPr>
          <a:lstStyle/>
          <a:p>
            <a:pPr algn="l"/>
            <a:r>
              <a:rPr lang="ca-ES" sz="2000" smtClean="0"/>
              <a:t>V16</a:t>
            </a:r>
            <a:r>
              <a:rPr lang="ca-ES" sz="2800" dirty="0" smtClean="0"/>
              <a:t/>
            </a:r>
            <a:br>
              <a:rPr lang="ca-ES" sz="2800" dirty="0" smtClean="0"/>
            </a:br>
            <a:r>
              <a:rPr lang="ca-ES" sz="1800" b="1" dirty="0" smtClean="0">
                <a:latin typeface="Bradley Hand ITC" pitchFamily="66" charset="0"/>
                <a:cs typeface="Arial" pitchFamily="34" charset="0"/>
              </a:rPr>
              <a:t>Benjamin </a:t>
            </a:r>
            <a:r>
              <a:rPr lang="es-ES" sz="1800" b="1" dirty="0" smtClean="0">
                <a:latin typeface="Bradley Hand ITC" pitchFamily="66" charset="0"/>
                <a:cs typeface="Arial" pitchFamily="34" charset="0"/>
              </a:rPr>
              <a:t>ea3xu                                                    </a:t>
            </a:r>
            <a:r>
              <a:rPr lang="es-ES" sz="2800" b="1" dirty="0" smtClean="0">
                <a:latin typeface="Bradley Hand ITC" pitchFamily="66" charset="0"/>
                <a:cs typeface="Arial" pitchFamily="34" charset="0"/>
              </a:rPr>
              <a:t>Albacete, diciembre 2010</a:t>
            </a:r>
            <a:endParaRPr lang="es-ES" sz="2400" b="1" dirty="0">
              <a:latin typeface="Bradley Hand ITC" pitchFamily="66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187624" y="188640"/>
            <a:ext cx="7848872" cy="597666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>
              <a:buNone/>
            </a:pPr>
            <a:endParaRPr lang="ca-ES" sz="57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s-ES" sz="1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Experiencias en Microondas</a:t>
            </a:r>
          </a:p>
          <a:p>
            <a:pPr>
              <a:buNone/>
            </a:pPr>
            <a:endParaRPr lang="es-ES" sz="135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s-ES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Espectro de ondas electromagnéticas	</a:t>
            </a:r>
          </a:p>
          <a:p>
            <a:pPr>
              <a:buNone/>
            </a:pP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Bandas de radioaficionados  </a:t>
            </a:r>
          </a:p>
          <a:p>
            <a:pPr>
              <a:buNone/>
            </a:pP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Propagación</a:t>
            </a:r>
          </a:p>
          <a:p>
            <a:pPr>
              <a:buNone/>
            </a:pP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Equipamientos</a:t>
            </a:r>
          </a:p>
          <a:p>
            <a:pPr>
              <a:buNone/>
            </a:pP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ATV</a:t>
            </a:r>
          </a:p>
          <a:p>
            <a:pPr>
              <a:buNone/>
            </a:pP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10GHz, Banda sorprendente</a:t>
            </a:r>
          </a:p>
          <a:p>
            <a:pPr>
              <a:buNone/>
            </a:pP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Actividad</a:t>
            </a:r>
          </a:p>
          <a:p>
            <a:pPr>
              <a:buNone/>
            </a:pP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Balizas</a:t>
            </a:r>
          </a:p>
          <a:p>
            <a:pPr>
              <a:buNone/>
            </a:pP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Records del Mundo Tropo y RS</a:t>
            </a:r>
          </a:p>
          <a:p>
            <a:pPr>
              <a:buNone/>
            </a:pP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EME, sistemas digitales</a:t>
            </a:r>
          </a:p>
          <a:p>
            <a:pPr>
              <a:buNone/>
            </a:pP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Radioastronomía</a:t>
            </a:r>
          </a:p>
          <a:p>
            <a:pPr>
              <a:buNone/>
            </a:pPr>
            <a:r>
              <a:rPr lang="es-ES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SET</a:t>
            </a:r>
            <a:endParaRPr lang="ca-ES" sz="4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ca-ES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buNone/>
            </a:pPr>
            <a:endParaRPr lang="ca-ES" sz="4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ca-ES" sz="4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ca-ES" sz="2400" dirty="0" smtClean="0"/>
          </a:p>
          <a:p>
            <a:pPr>
              <a:buNone/>
            </a:pPr>
            <a:endParaRPr lang="ca-ES" sz="2400" dirty="0" smtClean="0"/>
          </a:p>
          <a:p>
            <a:pPr>
              <a:buNone/>
            </a:pPr>
            <a:endParaRPr lang="ca-ES" sz="2400" dirty="0" smtClean="0"/>
          </a:p>
          <a:p>
            <a:pPr>
              <a:buNone/>
            </a:pPr>
            <a:endParaRPr lang="ca-ES" sz="2400" dirty="0" smtClean="0"/>
          </a:p>
          <a:p>
            <a:pPr>
              <a:buNone/>
            </a:pPr>
            <a:endParaRPr lang="ca-ES" sz="2400" dirty="0" smtClean="0"/>
          </a:p>
          <a:p>
            <a:pPr>
              <a:buNone/>
            </a:pPr>
            <a:endParaRPr lang="ca-ES" sz="2400" dirty="0" smtClean="0"/>
          </a:p>
          <a:p>
            <a:pPr>
              <a:buNone/>
            </a:pPr>
            <a:endParaRPr lang="ca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913874"/>
          </a:xfrm>
        </p:spPr>
        <p:txBody>
          <a:bodyPr>
            <a:noAutofit/>
          </a:bodyPr>
          <a:lstStyle/>
          <a:p>
            <a:r>
              <a:rPr lang="ca-ES" sz="4000" dirty="0" err="1" smtClean="0"/>
              <a:t>Propagación</a:t>
            </a:r>
            <a:r>
              <a:rPr lang="ca-ES" sz="4000" dirty="0" smtClean="0"/>
              <a:t> </a:t>
            </a:r>
            <a:r>
              <a:rPr lang="ca-ES" sz="4000" dirty="0" err="1" smtClean="0"/>
              <a:t>Troposférica</a:t>
            </a:r>
            <a:r>
              <a:rPr lang="ca-ES" sz="4000" dirty="0" smtClean="0"/>
              <a:t> </a:t>
            </a:r>
            <a:br>
              <a:rPr lang="ca-ES" sz="4000" dirty="0" smtClean="0"/>
            </a:br>
            <a:r>
              <a:rPr lang="ca-ES" sz="2800" dirty="0" smtClean="0"/>
              <a:t>Marina y Terrestre. Canal por </a:t>
            </a:r>
            <a:r>
              <a:rPr lang="ca-ES" sz="2800" dirty="0" err="1" smtClean="0"/>
              <a:t>inversion</a:t>
            </a:r>
            <a:r>
              <a:rPr lang="ca-ES" sz="2800" dirty="0" smtClean="0"/>
              <a:t> </a:t>
            </a:r>
            <a:r>
              <a:rPr lang="ca-ES" sz="2800" dirty="0" err="1" smtClean="0"/>
              <a:t>termica</a:t>
            </a:r>
            <a:endParaRPr lang="ca-ES" sz="2800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 dirty="0"/>
          </a:p>
        </p:txBody>
      </p:sp>
      <p:pic>
        <p:nvPicPr>
          <p:cNvPr id="169985" name="Picture 1" descr="C:\Users\Benja\Desktop\Radio\conducto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2657475"/>
            <a:ext cx="600075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851648" cy="576064"/>
          </a:xfrm>
        </p:spPr>
        <p:txBody>
          <a:bodyPr>
            <a:normAutofit/>
          </a:bodyPr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Records 145 GHz y 241 GHz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11560" y="3356992"/>
            <a:ext cx="7854696" cy="688040"/>
          </a:xfrm>
        </p:spPr>
        <p:txBody>
          <a:bodyPr>
            <a:normAutofit/>
          </a:bodyPr>
          <a:lstStyle/>
          <a:p>
            <a:pPr algn="ctr"/>
            <a:endParaRPr lang="es-ES" sz="36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043608" y="1484784"/>
          <a:ext cx="7560840" cy="1562862"/>
        </p:xfrm>
        <a:graphic>
          <a:graphicData uri="http://schemas.openxmlformats.org/drawingml/2006/table">
            <a:tbl>
              <a:tblPr/>
              <a:tblGrid>
                <a:gridCol w="714489"/>
                <a:gridCol w="982423"/>
                <a:gridCol w="893112"/>
                <a:gridCol w="1190396"/>
                <a:gridCol w="1131695"/>
                <a:gridCol w="758515"/>
                <a:gridCol w="1206331"/>
                <a:gridCol w="683879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Mode</a:t>
                      </a: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Station A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Station B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Mode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Date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Distance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Call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Locator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Call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Locator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Tropo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DB6NT/P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JO50XL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DL6NCI/P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JO50VA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1997-04-07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52</a:t>
                      </a: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OZ1UM/P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OZ9ZI/P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1994-07-02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G4FRE/P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JO01BX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G7FRE/P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JO01BX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2000-06-01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971600" y="4293096"/>
          <a:ext cx="7632848" cy="1257300"/>
        </p:xfrm>
        <a:graphic>
          <a:graphicData uri="http://schemas.openxmlformats.org/drawingml/2006/table">
            <a:tbl>
              <a:tblPr/>
              <a:tblGrid>
                <a:gridCol w="631131"/>
                <a:gridCol w="1277081"/>
                <a:gridCol w="954106"/>
                <a:gridCol w="1104799"/>
                <a:gridCol w="991779"/>
                <a:gridCol w="765740"/>
                <a:gridCol w="1217820"/>
                <a:gridCol w="690392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Mode</a:t>
                      </a: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Station A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Station B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Mode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Date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Distance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Call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Locator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Call</a:t>
                      </a: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Locator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Tropo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DB6NT/P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JO60TH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DF9LN/P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JO60TI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1995-06-26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OZ/DB6NT/P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OZ/DF9LN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1993-06-10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0.5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3400" y="260648"/>
            <a:ext cx="7851648" cy="576064"/>
          </a:xfrm>
        </p:spPr>
        <p:txBody>
          <a:bodyPr>
            <a:normAutofit/>
          </a:bodyPr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Record en 145 GHz 61kms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46114" name="Picture 2" descr="C:\Users\Benja\Desktop\Radio\Records\wa1zms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196752"/>
            <a:ext cx="5472608" cy="5460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0"/>
            <a:ext cx="7851648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Sistemas digitales, Rebote Lunar, EME</a:t>
            </a:r>
            <a:endParaRPr lang="es-ES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33400" y="1988840"/>
            <a:ext cx="8431088" cy="2992296"/>
          </a:xfrm>
        </p:spPr>
        <p:txBody>
          <a:bodyPr/>
          <a:lstStyle/>
          <a:p>
            <a:r>
              <a:rPr lang="es-ES" dirty="0" smtClean="0">
                <a:latin typeface="Arial" pitchFamily="34" charset="0"/>
                <a:cs typeface="Arial" pitchFamily="34" charset="0"/>
              </a:rPr>
              <a:t>Modo: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JT65b  </a:t>
            </a: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6178" name="Picture 2" descr="G:\EME\QSO PY2B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548680"/>
            <a:ext cx="5906592" cy="606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Sincronismo mundial, con Reloj atómico</a:t>
            </a:r>
            <a:endParaRPr lang="es-ES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202" name="Picture 2" descr="G:\EME\Dimensión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196752"/>
            <a:ext cx="5349488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851648" cy="617240"/>
          </a:xfrm>
        </p:spPr>
        <p:txBody>
          <a:bodyPr>
            <a:normAutofit/>
          </a:bodyPr>
          <a:lstStyle/>
          <a:p>
            <a:pPr algn="ctr"/>
            <a:r>
              <a:rPr lang="es-E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Niveles de decodificación de una señal R.L.</a:t>
            </a:r>
            <a:endParaRPr lang="es-ES" sz="28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69670" name="Picture 6" descr="G:\S decodif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700808"/>
            <a:ext cx="6162676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352928" cy="576064"/>
          </a:xfrm>
        </p:spPr>
        <p:txBody>
          <a:bodyPr>
            <a:noAutofit/>
          </a:bodyPr>
          <a:lstStyle/>
          <a:p>
            <a:pPr algn="ctr"/>
            <a:r>
              <a:rPr lang="es-ES" sz="240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Spectra</a:t>
            </a:r>
            <a:r>
              <a:rPr lang="es-ES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 de I2PHD y IK2CZL. Señal de ED3YAR 23cm</a:t>
            </a:r>
            <a:endParaRPr lang="es-ES" sz="24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71714" name="Picture 2" descr="G:\ED3YAR ps spect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908720"/>
            <a:ext cx="7477125" cy="5819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851648" cy="576064"/>
          </a:xfrm>
        </p:spPr>
        <p:txBody>
          <a:bodyPr>
            <a:normAutofit/>
          </a:bodyPr>
          <a:lstStyle/>
          <a:p>
            <a:pPr algn="ctr"/>
            <a:r>
              <a:rPr lang="es-ES" sz="320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Winrad</a:t>
            </a:r>
            <a:r>
              <a:rPr lang="es-E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 de WA6KBL</a:t>
            </a:r>
            <a:endParaRPr lang="es-ES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70691" name="Picture 3" descr="G:\Winrad p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1577" y="908720"/>
            <a:ext cx="5770743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851648" cy="864096"/>
          </a:xfrm>
        </p:spPr>
        <p:txBody>
          <a:bodyPr>
            <a:noAutofit/>
          </a:bodyPr>
          <a:lstStyle/>
          <a:p>
            <a:pPr algn="ctr"/>
            <a:r>
              <a:rPr lang="es-E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MAP 65  (EME) de </a:t>
            </a:r>
            <a:r>
              <a:rPr lang="es-ES" sz="280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J.Taylor</a:t>
            </a:r>
            <a:r>
              <a:rPr lang="es-E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K1JT</a:t>
            </a:r>
            <a:br>
              <a:rPr lang="es-E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con receptores SDR 90 </a:t>
            </a:r>
            <a:r>
              <a:rPr lang="es-ES" sz="280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KHz</a:t>
            </a:r>
            <a:r>
              <a:rPr lang="es-E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B.W. </a:t>
            </a:r>
            <a:endParaRPr lang="es-ES" sz="28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8226" name="Picture 2" descr="G:\EME\MAP 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5425" y="1116285"/>
            <a:ext cx="5848350" cy="555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143056" cy="792088"/>
          </a:xfrm>
        </p:spPr>
        <p:txBody>
          <a:bodyPr>
            <a:noAutofit/>
          </a:bodyPr>
          <a:lstStyle/>
          <a:p>
            <a:pPr algn="ctr"/>
            <a: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EME. Disco de 40m. Medicina, </a:t>
            </a:r>
            <a:r>
              <a:rPr lang="es-E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Bolognia</a:t>
            </a:r>
            <a: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(Italia)</a:t>
            </a:r>
            <a:b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Record del mundo </a:t>
            </a:r>
            <a:r>
              <a:rPr lang="es-E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via</a:t>
            </a:r>
            <a: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luna en 10GHz</a:t>
            </a:r>
            <a:endParaRPr lang="es-E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72739" name="Picture 3" descr="G:\Antenas microondas\Medic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484784"/>
            <a:ext cx="6480720" cy="4860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851648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200" b="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Dwingaloo</a:t>
            </a:r>
            <a:r>
              <a:rPr lang="es-ES" sz="32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, PI9CAM, </a:t>
            </a:r>
            <a:r>
              <a:rPr lang="es-ES" sz="3200" b="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Team</a:t>
            </a:r>
            <a:r>
              <a:rPr lang="es-ES" sz="32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, 25m disco EME</a:t>
            </a:r>
            <a:br>
              <a:rPr lang="es-ES" sz="32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32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144/432/1296/2320 MHz</a:t>
            </a:r>
            <a:endParaRPr lang="es-ES" sz="3200" b="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2324" name="Picture 4" descr="G:\Antenas microondas\Dwingeloo 25m 2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124744"/>
            <a:ext cx="6696744" cy="5022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851648" cy="648072"/>
          </a:xfrm>
        </p:spPr>
        <p:txBody>
          <a:bodyPr>
            <a:normAutofit/>
          </a:bodyPr>
          <a:lstStyle/>
          <a:p>
            <a:r>
              <a:rPr lang="es-ES" sz="3600" dirty="0" smtClean="0">
                <a:latin typeface="Arial" pitchFamily="34" charset="0"/>
                <a:cs typeface="Arial" pitchFamily="34" charset="0"/>
              </a:rPr>
              <a:t>Tropo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scatter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, reflexión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tropoesfera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Picture 1" descr="C:\Users\Benja\Desktop\Radio\Material\tropo scatter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4013"/>
            <a:ext cx="8561388" cy="3857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851648" cy="720080"/>
          </a:xfrm>
        </p:spPr>
        <p:txBody>
          <a:bodyPr>
            <a:normAutofit/>
          </a:bodyPr>
          <a:lstStyle/>
          <a:p>
            <a:pPr algn="ctr"/>
            <a:r>
              <a:rPr lang="es-ES" sz="3600" b="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Jamesburg</a:t>
            </a:r>
            <a:r>
              <a:rPr lang="es-ES" sz="36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30m  disc , Test a 23cm</a:t>
            </a:r>
            <a:endParaRPr lang="es-ES" sz="3600" b="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63523" name="Picture 3" descr="G:\dishantenna Jamesbur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466850"/>
            <a:ext cx="5172075" cy="5391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064896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Bochum</a:t>
            </a:r>
            <a:r>
              <a:rPr lang="es-ES" sz="36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. 20m. disco. Experiencias AMSAT</a:t>
            </a:r>
            <a:endParaRPr lang="es-ES" sz="3600" b="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27584" y="1196752"/>
            <a:ext cx="7854696" cy="5112568"/>
          </a:xfrm>
        </p:spPr>
        <p:txBody>
          <a:bodyPr/>
          <a:lstStyle/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Equipo de AMSAT-DL,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Seguimiento de Voyager-1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a 15 billones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kms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Lanzado hace más 31 años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Frecuencia 8.4 GHz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64546" name="Picture 2" descr="G:\Bochum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4104456" cy="5389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851648" cy="648072"/>
          </a:xfrm>
        </p:spPr>
        <p:txBody>
          <a:bodyPr>
            <a:normAutofit/>
          </a:bodyPr>
          <a:lstStyle/>
          <a:p>
            <a:pPr algn="ctr"/>
            <a:r>
              <a:rPr lang="es-ES" sz="32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HB9Q Radio Club, 15m disco 70/23/13cm</a:t>
            </a:r>
            <a:endParaRPr lang="es-ES" sz="3200" b="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3346" name="Picture 2" descr="G:\Antenas microondas\HB9Q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980728"/>
            <a:ext cx="6912768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851648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OK2DFC, </a:t>
            </a:r>
            <a:r>
              <a:rPr lang="es-ES" sz="320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Zdenek</a:t>
            </a:r>
            <a:r>
              <a:rPr lang="es-E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10m disco EME</a:t>
            </a:r>
            <a:br>
              <a:rPr lang="es-E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70/23/13 cm</a:t>
            </a:r>
            <a:endParaRPr lang="es-ES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4371" name="Picture 3" descr="G:\Antenas microondas\OK2DFC 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412776"/>
            <a:ext cx="7381875" cy="4914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85164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K2UYH, Al con su 8m. Disco</a:t>
            </a:r>
            <a:br>
              <a:rPr lang="es-E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70/23/13/6/3cm</a:t>
            </a:r>
            <a:endParaRPr lang="es-ES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5394" name="Picture 2" descr="G:\Antenas microondas\k2uyh_dish3sm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96752"/>
            <a:ext cx="6755828" cy="5269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851648" cy="648072"/>
          </a:xfrm>
        </p:spPr>
        <p:txBody>
          <a:bodyPr>
            <a:normAutofit/>
          </a:bodyPr>
          <a:lstStyle/>
          <a:p>
            <a:pPr algn="ctr"/>
            <a:r>
              <a:rPr lang="es-ES" sz="3600" b="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Feeds</a:t>
            </a:r>
            <a:r>
              <a:rPr lang="es-ES" sz="36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b="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Septum</a:t>
            </a:r>
            <a:r>
              <a:rPr lang="es-ES" sz="36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de 23cm y 13cm</a:t>
            </a:r>
            <a:endParaRPr lang="es-ES" sz="3600" b="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65571" name="Picture 3" descr="G:\Feed 23 13 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124744"/>
            <a:ext cx="4089648" cy="5452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632848" cy="576064"/>
          </a:xfrm>
        </p:spPr>
        <p:txBody>
          <a:bodyPr>
            <a:normAutofit/>
          </a:bodyPr>
          <a:lstStyle/>
          <a:p>
            <a:pPr algn="ctr"/>
            <a:r>
              <a:rPr lang="es-ES" sz="36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Elenco de antenas en microondas</a:t>
            </a:r>
            <a:endParaRPr lang="es-ES" sz="3600" b="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6417" name="Picture 1" descr="G:\Gallery an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732700"/>
            <a:ext cx="6480720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0"/>
            <a:ext cx="7851648" cy="1196752"/>
          </a:xfrm>
        </p:spPr>
        <p:txBody>
          <a:bodyPr>
            <a:noAutofit/>
          </a:bodyPr>
          <a:lstStyle/>
          <a:p>
            <a:pPr algn="ctr"/>
            <a:r>
              <a:rPr lang="es-ES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La segunda mayor antena parabólica del mundo</a:t>
            </a:r>
            <a:br>
              <a:rPr lang="es-ES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Trabaja en radioastronomía y SETI</a:t>
            </a:r>
            <a:br>
              <a:rPr lang="es-ES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Arecibo, Costa Rica </a:t>
            </a:r>
            <a:endParaRPr lang="es-ES" sz="24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11298" name="Picture 2" descr="G:\ao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278160"/>
            <a:ext cx="6153650" cy="5031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116632"/>
            <a:ext cx="7851648" cy="864096"/>
          </a:xfrm>
        </p:spPr>
        <p:txBody>
          <a:bodyPr>
            <a:noAutofit/>
          </a:bodyPr>
          <a:lstStyle/>
          <a:p>
            <a:pPr algn="ctr"/>
            <a:r>
              <a:rPr lang="es-E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Arecibo de 305m. diámetro</a:t>
            </a:r>
            <a:br>
              <a:rPr lang="es-E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Operada por radioaficionados KP4AO, 2010</a:t>
            </a:r>
            <a:endParaRPr lang="es-ES" sz="28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12322" name="Picture 2" descr="G:\ao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528787"/>
            <a:ext cx="5943600" cy="4708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851648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La gran señal de KP4AO (CW), Arecibo </a:t>
            </a:r>
            <a:endParaRPr lang="es-ES" sz="36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graphicFrame>
        <p:nvGraphicFramePr>
          <p:cNvPr id="310275" name="Object 3"/>
          <p:cNvGraphicFramePr>
            <a:graphicFrameLocks noChangeAspect="1"/>
          </p:cNvGraphicFramePr>
          <p:nvPr/>
        </p:nvGraphicFramePr>
        <p:xfrm>
          <a:off x="4829175" y="4429125"/>
          <a:ext cx="3135313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77" name="Package" showAsIcon="1" r:id="rId4" imgW="3134520" imgH="686880" progId="Package">
                  <p:embed/>
                </p:oleObj>
              </mc:Choice>
              <mc:Fallback>
                <p:oleObj name="Package" showAsIcon="1" r:id="rId4" imgW="3134520" imgH="686880" progId="Package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9175" y="4429125"/>
                        <a:ext cx="3135313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0277" name="Picture 5" descr="C:\Users\Benja\Desktop\Radio\EME\KP4AO CW spect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196752"/>
            <a:ext cx="8521700" cy="519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15370" cy="704104"/>
          </a:xfrm>
        </p:spPr>
        <p:txBody>
          <a:bodyPr>
            <a:normAutofit/>
          </a:bodyPr>
          <a:lstStyle/>
          <a:p>
            <a:r>
              <a:rPr lang="ca-ES" sz="4000" dirty="0" err="1" smtClean="0"/>
              <a:t>Raine</a:t>
            </a:r>
            <a:r>
              <a:rPr lang="ca-ES" sz="4000" dirty="0" smtClean="0"/>
              <a:t> </a:t>
            </a:r>
            <a:r>
              <a:rPr lang="ca-ES" sz="4000" dirty="0" err="1" smtClean="0"/>
              <a:t>scatter</a:t>
            </a:r>
            <a:r>
              <a:rPr lang="ca-ES" sz="4000" dirty="0" smtClean="0"/>
              <a:t>. </a:t>
            </a:r>
            <a:r>
              <a:rPr lang="ca-ES" sz="4000" dirty="0" err="1" smtClean="0"/>
              <a:t>Dispersión</a:t>
            </a:r>
            <a:r>
              <a:rPr lang="ca-ES" sz="4000" dirty="0" smtClean="0"/>
              <a:t> por </a:t>
            </a:r>
            <a:r>
              <a:rPr lang="ca-ES" sz="4000" dirty="0" err="1" smtClean="0"/>
              <a:t>lluvia</a:t>
            </a:r>
            <a:endParaRPr lang="ca-ES" sz="4000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163842" name="Picture 2" descr="G:\Ultims\10GHz RS ca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8826301" cy="5407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851648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Recepción de KP4AO EME en modo JT65b Espectro en 70cm</a:t>
            </a:r>
            <a:endParaRPr lang="es-ES" sz="3600" b="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9251" name="Picture 3" descr="G:\EME\KP4AO_JT65B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8774864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3400" y="116632"/>
            <a:ext cx="7851648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RW3RB Sergey, Moscú</a:t>
            </a:r>
            <a:br>
              <a:rPr lang="es-ES" sz="36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7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1296MHz/2320MHz/10GHz/24GHz/48GHz/76GHz</a:t>
            </a:r>
            <a:endParaRPr lang="es-ES" sz="27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12322" name="Picture 2" descr="C:\Users\Benja\Desktop\Radio\Antenas microondas\Feed Serg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268760"/>
            <a:ext cx="6858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8133528" cy="977280"/>
          </a:xfrm>
        </p:spPr>
        <p:txBody>
          <a:bodyPr>
            <a:noAutofit/>
          </a:bodyPr>
          <a:lstStyle/>
          <a:p>
            <a:pPr algn="ctr"/>
            <a:r>
              <a:rPr lang="es-ES" sz="2800" dirty="0" smtClean="0">
                <a:solidFill>
                  <a:srgbClr val="FFC000"/>
                </a:solidFill>
              </a:rPr>
              <a:t>24GHz primer QSO </a:t>
            </a:r>
            <a:r>
              <a:rPr lang="es-ES" sz="2800" dirty="0" err="1" smtClean="0">
                <a:solidFill>
                  <a:srgbClr val="FFC000"/>
                </a:solidFill>
              </a:rPr>
              <a:t>via</a:t>
            </a:r>
            <a:r>
              <a:rPr lang="es-ES" sz="2800" dirty="0" smtClean="0">
                <a:solidFill>
                  <a:srgbClr val="FFC000"/>
                </a:solidFill>
              </a:rPr>
              <a:t> EME</a:t>
            </a:r>
            <a:br>
              <a:rPr lang="es-ES" sz="2800" dirty="0" smtClean="0">
                <a:solidFill>
                  <a:srgbClr val="FFC000"/>
                </a:solidFill>
              </a:rPr>
            </a:b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Al Ward W5LUA y </a:t>
            </a:r>
            <a:r>
              <a:rPr lang="es-ES" sz="2800" dirty="0" smtClean="0">
                <a:solidFill>
                  <a:srgbClr val="FFC000"/>
                </a:solidFill>
              </a:rPr>
              <a:t>Barry Malowanchuk </a:t>
            </a: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VE4MA</a:t>
            </a:r>
            <a:endParaRPr lang="es-ES" sz="28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12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43624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3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44824"/>
            <a:ext cx="41338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3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01008"/>
            <a:ext cx="41338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6984776" cy="720080"/>
          </a:xfrm>
        </p:spPr>
        <p:txBody>
          <a:bodyPr>
            <a:noAutofit/>
          </a:bodyPr>
          <a:lstStyle/>
          <a:p>
            <a:pPr algn="ctr"/>
            <a:r>
              <a:rPr lang="es-ES" i="1" dirty="0" smtClean="0">
                <a:solidFill>
                  <a:srgbClr val="FFC000"/>
                </a:solidFill>
              </a:rPr>
              <a:t/>
            </a:r>
            <a:br>
              <a:rPr lang="es-ES" i="1" dirty="0" smtClean="0">
                <a:solidFill>
                  <a:srgbClr val="FFC000"/>
                </a:solidFill>
              </a:rPr>
            </a:br>
            <a:r>
              <a:rPr lang="es-ES" sz="2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47 GHz EME </a:t>
            </a:r>
            <a:r>
              <a:rPr lang="en-US" sz="220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Primeros</a:t>
            </a:r>
            <a:r>
              <a:rPr lang="en-US" sz="2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QSOs </a:t>
            </a:r>
            <a:r>
              <a:rPr lang="es-ES" sz="2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Enero/Febrero 2005 </a:t>
            </a:r>
            <a:br>
              <a:rPr lang="es-ES" sz="2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entre RW3BP y AD6FP y W5LUA</a:t>
            </a:r>
            <a:endParaRPr lang="es-ES" sz="2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13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340768"/>
            <a:ext cx="7008779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7851648" cy="864096"/>
          </a:xfrm>
        </p:spPr>
        <p:txBody>
          <a:bodyPr>
            <a:noAutofit/>
          </a:bodyPr>
          <a:lstStyle/>
          <a:p>
            <a:pPr algn="ctr"/>
            <a:r>
              <a:rPr lang="es-ES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Próxima cita EME de RW3BP </a:t>
            </a:r>
            <a:r>
              <a:rPr lang="es-ES" sz="240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Sergey</a:t>
            </a:r>
            <a:r>
              <a:rPr lang="es-ES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en 77.5 GHz</a:t>
            </a:r>
            <a:r>
              <a:rPr lang="es-ES" sz="1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1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16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NF=6.6dB DSB  –  Antena 2.4m. Offset  -  Ruido solar 5.8 dB - Ruido lunar 0.5dB</a:t>
            </a:r>
            <a:endParaRPr lang="es-ES" sz="16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2322" name="Picture 2" descr="C:\Users\Benja\Desktop\24_and_47_GHz_EME.pdf - Adobe Acrobat Standar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556792"/>
            <a:ext cx="6498646" cy="4940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851648" cy="576064"/>
          </a:xfrm>
        </p:spPr>
        <p:txBody>
          <a:bodyPr>
            <a:normAutofit/>
          </a:bodyPr>
          <a:lstStyle/>
          <a:p>
            <a:pPr algn="ctr"/>
            <a:r>
              <a:rPr lang="es-ES" sz="3200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Radioastronomia</a:t>
            </a:r>
            <a:r>
              <a:rPr lang="es-E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y los radioaficionados</a:t>
            </a:r>
            <a:endParaRPr lang="es-ES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33400" y="4725144"/>
            <a:ext cx="7854696" cy="255992"/>
          </a:xfrm>
        </p:spPr>
        <p:txBody>
          <a:bodyPr>
            <a:normAutofit fontScale="47500" lnSpcReduction="20000"/>
          </a:bodyPr>
          <a:lstStyle/>
          <a:p>
            <a:endParaRPr lang="es-ES" dirty="0"/>
          </a:p>
        </p:txBody>
      </p:sp>
      <p:pic>
        <p:nvPicPr>
          <p:cNvPr id="363523" name="Picture 3" descr="C:\Users\Benja\Desktop\Radio\Antenas microondas\EA3UM 7m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9138" y="1124744"/>
            <a:ext cx="7053262" cy="559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139680" cy="504056"/>
          </a:xfrm>
        </p:spPr>
        <p:txBody>
          <a:bodyPr>
            <a:noAutofit/>
          </a:bodyPr>
          <a:lstStyle/>
          <a:p>
            <a:pPr algn="ctr"/>
            <a: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Imagen de la Vía Láctea en 408MHz y 21 cm</a:t>
            </a:r>
            <a:endParaRPr lang="es-E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51520" y="908720"/>
            <a:ext cx="8568952" cy="5472608"/>
          </a:xfrm>
        </p:spPr>
        <p:txBody>
          <a:bodyPr>
            <a:normAutofit/>
          </a:bodyPr>
          <a:lstStyle/>
          <a:p>
            <a:endParaRPr lang="es-ES" dirty="0" smtClean="0"/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408 MHz</a:t>
            </a: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1402 MHz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Benja\Desktop\Radio\408_allsky_bi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692696"/>
            <a:ext cx="5184576" cy="2962615"/>
          </a:xfrm>
          <a:prstGeom prst="rect">
            <a:avLst/>
          </a:prstGeom>
          <a:noFill/>
        </p:spPr>
      </p:pic>
      <p:pic>
        <p:nvPicPr>
          <p:cNvPr id="312325" name="Picture 5" descr="C:\Users\Benja\Desktop\Radio\HIga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645024"/>
            <a:ext cx="5187973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3400" y="116632"/>
            <a:ext cx="7851648" cy="792088"/>
          </a:xfrm>
        </p:spPr>
        <p:txBody>
          <a:bodyPr>
            <a:noAutofit/>
          </a:bodyPr>
          <a:lstStyle/>
          <a:p>
            <a:pPr algn="ctr"/>
            <a:r>
              <a:rPr lang="es-E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Imagen de la Vía Láctea en 115 GHz </a:t>
            </a:r>
            <a:br>
              <a:rPr lang="es-E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comparada con luz </a:t>
            </a:r>
            <a:r>
              <a:rPr lang="es-E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infrarója</a:t>
            </a:r>
            <a:endParaRPr lang="es-ES" sz="28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8352928" cy="5616624"/>
          </a:xfrm>
        </p:spPr>
        <p:txBody>
          <a:bodyPr/>
          <a:lstStyle/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115 GHz</a:t>
            </a: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r>
              <a:rPr lang="es-ES" dirty="0" err="1" smtClean="0">
                <a:latin typeface="Arial" pitchFamily="34" charset="0"/>
                <a:cs typeface="Arial" pitchFamily="34" charset="0"/>
              </a:rPr>
              <a:t>Infrarojo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  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13349" name="Picture 5" descr="C:\Users\Benja\Desktop\Radio\Molecula de Hidrogen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052736"/>
            <a:ext cx="4791075" cy="559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851648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Diferentes aspectos de la Vía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Lactea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4370" name="Picture 2" descr="C:\Users\Benja\Desktop\Radio\espectro universo 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764704"/>
            <a:ext cx="8386514" cy="585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851648" cy="648072"/>
          </a:xfrm>
        </p:spPr>
        <p:txBody>
          <a:bodyPr>
            <a:normAutofit/>
          </a:bodyPr>
          <a:lstStyle/>
          <a:p>
            <a:pPr algn="ctr"/>
            <a:r>
              <a:rPr lang="es-ES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Microondas</a:t>
            </a:r>
            <a:r>
              <a:rPr lang="es-ES" sz="4000" dirty="0" smtClean="0">
                <a:solidFill>
                  <a:srgbClr val="FF0000"/>
                </a:solidFill>
              </a:rPr>
              <a:t> y SETI</a:t>
            </a:r>
            <a:endParaRPr lang="es-ES" sz="40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33400" y="4581128"/>
            <a:ext cx="7854696" cy="400008"/>
          </a:xfrm>
        </p:spPr>
        <p:txBody>
          <a:bodyPr>
            <a:normAutofit fontScale="92500" lnSpcReduction="20000"/>
          </a:bodyPr>
          <a:lstStyle/>
          <a:p>
            <a:endParaRPr lang="es-ES" dirty="0"/>
          </a:p>
        </p:txBody>
      </p:sp>
      <p:pic>
        <p:nvPicPr>
          <p:cNvPr id="312322" name="Picture 2" descr="C:\Users\Benja\Desktop\Radio\SETI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8248650" cy="560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53276"/>
          </a:xfrm>
        </p:spPr>
        <p:txBody>
          <a:bodyPr>
            <a:noAutofit/>
          </a:bodyPr>
          <a:lstStyle/>
          <a:p>
            <a:r>
              <a:rPr lang="ca-ES" sz="3600" dirty="0" err="1" smtClean="0">
                <a:latin typeface="Arial" pitchFamily="34" charset="0"/>
                <a:cs typeface="Arial" pitchFamily="34" charset="0"/>
              </a:rPr>
              <a:t>Snow</a:t>
            </a:r>
            <a:r>
              <a:rPr lang="ca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3600" dirty="0" err="1" smtClean="0">
                <a:latin typeface="Arial" pitchFamily="34" charset="0"/>
                <a:cs typeface="Arial" pitchFamily="34" charset="0"/>
              </a:rPr>
              <a:t>scatter</a:t>
            </a:r>
            <a:r>
              <a:rPr lang="ca-ES" sz="36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ca-ES" sz="3600" dirty="0" err="1" smtClean="0">
                <a:latin typeface="Arial" pitchFamily="34" charset="0"/>
                <a:cs typeface="Arial" pitchFamily="34" charset="0"/>
              </a:rPr>
              <a:t>Propagación</a:t>
            </a:r>
            <a:r>
              <a:rPr lang="ca-ES" sz="3600" dirty="0" smtClean="0">
                <a:latin typeface="Arial" pitchFamily="34" charset="0"/>
                <a:cs typeface="Arial" pitchFamily="34" charset="0"/>
              </a:rPr>
              <a:t> por </a:t>
            </a:r>
            <a:r>
              <a:rPr lang="ca-ES" sz="3600" dirty="0" err="1" smtClean="0">
                <a:latin typeface="Arial" pitchFamily="34" charset="0"/>
                <a:cs typeface="Arial" pitchFamily="34" charset="0"/>
              </a:rPr>
              <a:t>dispersión</a:t>
            </a:r>
            <a:r>
              <a:rPr lang="ca-ES" sz="3600" dirty="0" smtClean="0">
                <a:latin typeface="Arial" pitchFamily="34" charset="0"/>
                <a:cs typeface="Arial" pitchFamily="34" charset="0"/>
              </a:rPr>
              <a:t> sobre la </a:t>
            </a:r>
            <a:r>
              <a:rPr lang="ca-ES" sz="3600" dirty="0" err="1" smtClean="0">
                <a:latin typeface="Arial" pitchFamily="34" charset="0"/>
                <a:cs typeface="Arial" pitchFamily="34" charset="0"/>
              </a:rPr>
              <a:t>nieve</a:t>
            </a:r>
            <a:endParaRPr lang="ca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935480"/>
            <a:ext cx="8472518" cy="4708230"/>
          </a:xfrm>
        </p:spPr>
        <p:txBody>
          <a:bodyPr/>
          <a:lstStyle/>
          <a:p>
            <a:r>
              <a:rPr lang="ca-ES" dirty="0" smtClean="0"/>
              <a:t>La onda </a:t>
            </a:r>
            <a:r>
              <a:rPr lang="ca-ES" dirty="0" err="1" smtClean="0"/>
              <a:t>resbala</a:t>
            </a:r>
            <a:r>
              <a:rPr lang="ca-ES" dirty="0" smtClean="0"/>
              <a:t> sobre la </a:t>
            </a:r>
            <a:r>
              <a:rPr lang="ca-ES" dirty="0" err="1" smtClean="0"/>
              <a:t>superficie</a:t>
            </a:r>
            <a:endParaRPr lang="ca-ES" dirty="0" smtClean="0"/>
          </a:p>
          <a:p>
            <a:pPr>
              <a:buNone/>
            </a:pPr>
            <a:r>
              <a:rPr lang="ca-ES" dirty="0" smtClean="0"/>
              <a:t>de la </a:t>
            </a:r>
            <a:r>
              <a:rPr lang="ca-ES" dirty="0" err="1" smtClean="0"/>
              <a:t>nieve</a:t>
            </a:r>
            <a:r>
              <a:rPr lang="ca-ES" dirty="0" smtClean="0"/>
              <a:t>, en </a:t>
            </a:r>
            <a:r>
              <a:rPr lang="ca-ES" dirty="0" err="1" smtClean="0"/>
              <a:t>grandes</a:t>
            </a:r>
            <a:r>
              <a:rPr lang="ca-ES" dirty="0" smtClean="0"/>
              <a:t> </a:t>
            </a:r>
            <a:r>
              <a:rPr lang="ca-ES" dirty="0" err="1" smtClean="0"/>
              <a:t>extensiones</a:t>
            </a:r>
            <a:endParaRPr lang="ca-ES" dirty="0" smtClean="0"/>
          </a:p>
          <a:p>
            <a:pPr>
              <a:buNone/>
            </a:pPr>
            <a:r>
              <a:rPr lang="ca-ES" dirty="0" err="1" smtClean="0"/>
              <a:t>Nevadas</a:t>
            </a:r>
            <a:r>
              <a:rPr lang="ca-ES" dirty="0" smtClean="0"/>
              <a:t>.</a:t>
            </a:r>
            <a:endParaRPr lang="ca-E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873299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5889" name="Picture 1" descr="G:\GHZ_SnowScatter1_12B_0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340768"/>
            <a:ext cx="2031246" cy="32609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7851648" cy="864096"/>
          </a:xfrm>
        </p:spPr>
        <p:txBody>
          <a:bodyPr>
            <a:noAutofit/>
          </a:bodyPr>
          <a:lstStyle/>
          <a:p>
            <a:pPr algn="ctr"/>
            <a:r>
              <a:rPr lang="es-ES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Escrutando el universo en las bandas de microondas buscando señales inteligentes</a:t>
            </a:r>
            <a:endParaRPr lang="es-ES" sz="24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13347" name="Picture 3" descr="C:\Users\Benja\Desktop\Radio\SETI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80728"/>
            <a:ext cx="7560840" cy="56399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851648" cy="648072"/>
          </a:xfrm>
        </p:spPr>
        <p:txBody>
          <a:bodyPr>
            <a:noAutofit/>
          </a:bodyPr>
          <a:lstStyle/>
          <a:p>
            <a:pPr algn="ctr"/>
            <a:r>
              <a:rPr lang="es-ES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W2ETI League Los Radioaficionados participan en la búsqueda de inteligencia extraterrestre (microondas)</a:t>
            </a:r>
            <a:endParaRPr lang="es-ES" sz="24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12323" name="Picture 3" descr="C:\Users\Benja\Desktop\Radio\W2ETI seti 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052736"/>
            <a:ext cx="5472608" cy="5546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5720" y="428604"/>
            <a:ext cx="8501122" cy="714380"/>
          </a:xfrm>
        </p:spPr>
        <p:txBody>
          <a:bodyPr>
            <a:noAutofit/>
          </a:bodyPr>
          <a:lstStyle/>
          <a:p>
            <a:r>
              <a:rPr lang="es-ES" sz="3600" b="1" dirty="0" smtClean="0">
                <a:solidFill>
                  <a:srgbClr val="FF0000"/>
                </a:solidFill>
              </a:rPr>
              <a:t>Que sigan las experiencias en microondas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78634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s-ES" sz="7100" b="1" dirty="0" smtClean="0">
                <a:solidFill>
                  <a:srgbClr val="008000"/>
                </a:solidFill>
                <a:latin typeface="Bradley Hand ITC" pitchFamily="66" charset="0"/>
              </a:rPr>
              <a:t>Muchas Gracias </a:t>
            </a:r>
          </a:p>
          <a:p>
            <a:pPr>
              <a:buNone/>
            </a:pPr>
            <a:r>
              <a:rPr lang="es-ES" sz="7100" b="1" dirty="0" smtClean="0">
                <a:solidFill>
                  <a:srgbClr val="008000"/>
                </a:solidFill>
                <a:latin typeface="Bradley Hand ITC" pitchFamily="66" charset="0"/>
              </a:rPr>
              <a:t>       y que la propagación </a:t>
            </a:r>
          </a:p>
          <a:p>
            <a:pPr>
              <a:buNone/>
            </a:pPr>
            <a:r>
              <a:rPr lang="es-ES" sz="7100" b="1" dirty="0" smtClean="0">
                <a:solidFill>
                  <a:srgbClr val="008000"/>
                </a:solidFill>
                <a:latin typeface="Bradley Hand ITC" pitchFamily="66" charset="0"/>
              </a:rPr>
              <a:t>os acompañe</a:t>
            </a:r>
          </a:p>
          <a:p>
            <a:pPr>
              <a:buNone/>
            </a:pPr>
            <a:endParaRPr lang="es-ES" sz="6000" b="1" dirty="0" smtClean="0">
              <a:solidFill>
                <a:srgbClr val="008000"/>
              </a:solidFill>
              <a:latin typeface="Bradley Hand ITC" pitchFamily="66" charset="0"/>
            </a:endParaRPr>
          </a:p>
          <a:p>
            <a:pPr>
              <a:buNone/>
            </a:pPr>
            <a:r>
              <a:rPr lang="es-ES" sz="4300" b="1" dirty="0" smtClean="0">
                <a:solidFill>
                  <a:srgbClr val="008000"/>
                </a:solidFill>
                <a:latin typeface="Bradley Hand ITC" pitchFamily="66" charset="0"/>
              </a:rPr>
              <a:t>              73s   Benjamin   ea3xu</a:t>
            </a:r>
            <a:endParaRPr lang="es-ES" sz="4300" b="1" dirty="0">
              <a:solidFill>
                <a:srgbClr val="008000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622422"/>
          </a:xfrm>
        </p:spPr>
        <p:txBody>
          <a:bodyPr>
            <a:normAutofit fontScale="90000"/>
          </a:bodyPr>
          <a:lstStyle/>
          <a:p>
            <a:pPr algn="ctr"/>
            <a:r>
              <a:rPr lang="ca-ES" dirty="0" smtClean="0"/>
              <a:t>Condiciones </a:t>
            </a:r>
            <a:r>
              <a:rPr lang="ca-ES" dirty="0" err="1" smtClean="0"/>
              <a:t>atmosféricas</a:t>
            </a:r>
            <a:endParaRPr lang="ca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a-ES" dirty="0" err="1" smtClean="0"/>
              <a:t>Condicons</a:t>
            </a:r>
            <a:r>
              <a:rPr lang="ca-ES" dirty="0" smtClean="0"/>
              <a:t> </a:t>
            </a:r>
            <a:r>
              <a:rPr lang="ca-ES" dirty="0" err="1" smtClean="0"/>
              <a:t>meteo</a:t>
            </a:r>
            <a:endParaRPr lang="ca-ES" dirty="0"/>
          </a:p>
        </p:txBody>
      </p:sp>
      <p:pic>
        <p:nvPicPr>
          <p:cNvPr id="1030" name="Picture 6" descr="C:\Documents and Settings\Benja\Escritorio\Xarla 10GHz\Hiperfreq\QTH habitual\260706\Mar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143380"/>
            <a:ext cx="4286284" cy="2571744"/>
          </a:xfrm>
          <a:prstGeom prst="rect">
            <a:avLst/>
          </a:prstGeom>
          <a:noFill/>
        </p:spPr>
      </p:pic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28670"/>
            <a:ext cx="4286248" cy="3124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928670"/>
            <a:ext cx="4576274" cy="338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7" y="3643314"/>
            <a:ext cx="4516773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136904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Ruido ambiente, según elevación (10GHz)</a:t>
            </a:r>
            <a:endParaRPr lang="es-ES" sz="3600" b="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59745" name="Picture 1" descr="C:\Users\Benja\Desktop\Radio\soro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898" y="1412776"/>
            <a:ext cx="8367574" cy="4585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551554"/>
          </a:xfrm>
        </p:spPr>
        <p:txBody>
          <a:bodyPr>
            <a:normAutofit fontScale="90000"/>
          </a:bodyPr>
          <a:lstStyle/>
          <a:p>
            <a:pPr algn="ctr"/>
            <a:r>
              <a:rPr lang="ca-ES" sz="40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Equipamiento</a:t>
            </a:r>
            <a:r>
              <a:rPr lang="ca-ES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para </a:t>
            </a:r>
            <a:r>
              <a:rPr lang="ca-ES" sz="40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microondas</a:t>
            </a:r>
            <a:endParaRPr lang="ca-ES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24744"/>
            <a:ext cx="8543956" cy="5429288"/>
          </a:xfrm>
        </p:spPr>
        <p:txBody>
          <a:bodyPr>
            <a:normAutofit lnSpcReduction="10000"/>
          </a:bodyPr>
          <a:lstStyle/>
          <a:p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Antenas</a:t>
            </a:r>
            <a:endParaRPr lang="ca-ES" sz="22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Cònicas</a:t>
            </a:r>
            <a:endParaRPr lang="ca-ES" sz="22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Prismáticas</a:t>
            </a:r>
            <a:endParaRPr lang="ca-ES" sz="22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Parabólicas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3"/>
            <a:r>
              <a:rPr lang="ca-ES" dirty="0" err="1" smtClean="0">
                <a:latin typeface="Arial" pitchFamily="34" charset="0"/>
                <a:cs typeface="Arial" pitchFamily="34" charset="0"/>
              </a:rPr>
              <a:t>Foco</a:t>
            </a:r>
            <a:r>
              <a:rPr lang="ca-E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dirty="0" err="1" smtClean="0">
                <a:latin typeface="Arial" pitchFamily="34" charset="0"/>
                <a:cs typeface="Arial" pitchFamily="34" charset="0"/>
              </a:rPr>
              <a:t>primario</a:t>
            </a:r>
            <a:endParaRPr lang="ca-ES" dirty="0" smtClean="0">
              <a:latin typeface="Arial" pitchFamily="34" charset="0"/>
              <a:cs typeface="Arial" pitchFamily="34" charset="0"/>
            </a:endParaRPr>
          </a:p>
          <a:p>
            <a:pPr lvl="3"/>
            <a:r>
              <a:rPr lang="ca-ES" dirty="0" smtClean="0">
                <a:latin typeface="Arial" pitchFamily="34" charset="0"/>
                <a:cs typeface="Arial" pitchFamily="34" charset="0"/>
              </a:rPr>
              <a:t>Offset</a:t>
            </a:r>
          </a:p>
          <a:p>
            <a:pPr lvl="3"/>
            <a:r>
              <a:rPr lang="es-ES_tradnl" dirty="0" err="1" smtClean="0">
                <a:latin typeface="Arial" pitchFamily="34" charset="0"/>
                <a:cs typeface="Arial" pitchFamily="34" charset="0"/>
              </a:rPr>
              <a:t>Cassegrain</a:t>
            </a:r>
            <a:endParaRPr lang="es-ES_tradnl" dirty="0" smtClean="0">
              <a:latin typeface="Arial" pitchFamily="34" charset="0"/>
              <a:cs typeface="Arial" pitchFamily="34" charset="0"/>
            </a:endParaRPr>
          </a:p>
          <a:p>
            <a:r>
              <a:rPr lang="ca-ES" sz="2200" dirty="0" smtClean="0">
                <a:latin typeface="Arial" pitchFamily="34" charset="0"/>
                <a:cs typeface="Arial" pitchFamily="34" charset="0"/>
              </a:rPr>
              <a:t>FM 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fonía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Tx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Rx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Gunnplexer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 (1970-.......) FI 30MHz</a:t>
            </a:r>
          </a:p>
          <a:p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ATV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/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Tx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Cavidad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resonante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 5 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mW</a:t>
            </a:r>
            <a:endParaRPr lang="ca-ES" sz="22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Rx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: LNB (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Low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Noise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Block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), (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modificando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 el 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oscilador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 DRO) + Receptor 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analògico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 SAT</a:t>
            </a:r>
          </a:p>
          <a:p>
            <a:r>
              <a:rPr lang="ca-ES" sz="2200" dirty="0" smtClean="0">
                <a:latin typeface="Arial" pitchFamily="34" charset="0"/>
                <a:cs typeface="Arial" pitchFamily="34" charset="0"/>
              </a:rPr>
              <a:t>SSB/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CW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/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Tx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Rx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ca-ES" sz="2200" dirty="0" err="1" smtClean="0">
                <a:latin typeface="Arial" pitchFamily="34" charset="0"/>
                <a:cs typeface="Arial" pitchFamily="34" charset="0"/>
              </a:rPr>
              <a:t>Transverter</a:t>
            </a:r>
            <a:r>
              <a:rPr lang="ca-ES" sz="2200" dirty="0" smtClean="0">
                <a:latin typeface="Arial" pitchFamily="34" charset="0"/>
                <a:cs typeface="Arial" pitchFamily="34" charset="0"/>
              </a:rPr>
              <a:t>  FI:144 MHz o 432MHz</a:t>
            </a:r>
            <a:r>
              <a:rPr lang="ca-ES" dirty="0" smtClean="0"/>
              <a:t> </a:t>
            </a:r>
          </a:p>
          <a:p>
            <a:pPr lvl="1">
              <a:buNone/>
            </a:pPr>
            <a:endParaRPr lang="ca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83032"/>
          </a:xfrm>
        </p:spPr>
        <p:txBody>
          <a:bodyPr>
            <a:normAutofit fontScale="90000"/>
          </a:bodyPr>
          <a:lstStyle/>
          <a:p>
            <a:pPr algn="ctr"/>
            <a:r>
              <a:rPr lang="es-ES" sz="4000" dirty="0" smtClean="0">
                <a:latin typeface="Arial" pitchFamily="34" charset="0"/>
                <a:cs typeface="Arial" pitchFamily="34" charset="0"/>
              </a:rPr>
              <a:t>Mini antenas para microondas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dirty="0" smtClean="0">
                <a:latin typeface="Arial" pitchFamily="34" charset="0"/>
                <a:cs typeface="Arial" pitchFamily="34" charset="0"/>
              </a:rPr>
            </a:br>
            <a:r>
              <a:rPr lang="es-ES" sz="2700" dirty="0" smtClean="0">
                <a:latin typeface="Arial" pitchFamily="34" charset="0"/>
                <a:cs typeface="Arial" pitchFamily="34" charset="0"/>
              </a:rPr>
              <a:t>Cónicas, de Ranura (</a:t>
            </a:r>
            <a:r>
              <a:rPr lang="es-ES" sz="2700" dirty="0" err="1" smtClean="0">
                <a:latin typeface="Arial" pitchFamily="34" charset="0"/>
                <a:cs typeface="Arial" pitchFamily="34" charset="0"/>
              </a:rPr>
              <a:t>omni</a:t>
            </a:r>
            <a:r>
              <a:rPr lang="es-ES" sz="2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700" dirty="0" err="1" smtClean="0">
                <a:latin typeface="Arial" pitchFamily="34" charset="0"/>
                <a:cs typeface="Arial" pitchFamily="34" charset="0"/>
              </a:rPr>
              <a:t>direcionales</a:t>
            </a:r>
            <a:r>
              <a:rPr lang="es-ES" sz="2700" dirty="0" smtClean="0">
                <a:latin typeface="Arial" pitchFamily="34" charset="0"/>
                <a:cs typeface="Arial" pitchFamily="34" charset="0"/>
              </a:rPr>
              <a:t>) y Prismáticas</a:t>
            </a:r>
            <a:endParaRPr lang="es-ES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198658" name="Picture 2" descr="C:\Documents and Settings\Benja\Escritorio\Xarla 10GHz\Seleccionats\Equip\ant ranura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628800"/>
            <a:ext cx="1755393" cy="4848228"/>
          </a:xfrm>
          <a:prstGeom prst="rect">
            <a:avLst/>
          </a:prstGeom>
          <a:noFill/>
        </p:spPr>
      </p:pic>
      <p:pic>
        <p:nvPicPr>
          <p:cNvPr id="198659" name="Picture 3" descr="C:\Documents and Settings\Benja\Escritorio\Xarla 10GHz\Seleccionats\Equip\Corneta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628800"/>
            <a:ext cx="3643338" cy="4882824"/>
          </a:xfrm>
          <a:prstGeom prst="rect">
            <a:avLst/>
          </a:prstGeom>
          <a:noFill/>
        </p:spPr>
      </p:pic>
      <p:pic>
        <p:nvPicPr>
          <p:cNvPr id="198661" name="Picture 5" descr="C:\Documents and Settings\Benja\Escritorio\Xarla 10GHz\Con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628800"/>
            <a:ext cx="3481310" cy="4855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10454"/>
          </a:xfrm>
        </p:spPr>
        <p:txBody>
          <a:bodyPr>
            <a:no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Tipos de Antenas Parabólicas:</a:t>
            </a:r>
            <a:br>
              <a:rPr lang="es-ES" sz="2800" b="1" dirty="0" smtClean="0">
                <a:latin typeface="Arial" pitchFamily="34" charset="0"/>
                <a:cs typeface="Arial" pitchFamily="34" charset="0"/>
              </a:rPr>
            </a:b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Offset y Foco primari0 ( &gt;27dBs)</a:t>
            </a:r>
            <a:endParaRPr lang="es-ES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a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09" y="1928802"/>
            <a:ext cx="4817171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933575"/>
            <a:ext cx="392909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851648" cy="504056"/>
          </a:xfrm>
        </p:spPr>
        <p:txBody>
          <a:bodyPr>
            <a:normAutofit/>
          </a:bodyPr>
          <a:lstStyle/>
          <a:p>
            <a:pPr algn="ctr"/>
            <a:r>
              <a:rPr lang="es-ES" sz="3200" b="0" dirty="0" err="1" smtClean="0">
                <a:latin typeface="Arial" pitchFamily="34" charset="0"/>
                <a:cs typeface="Arial" pitchFamily="34" charset="0"/>
              </a:rPr>
              <a:t>Parabolica</a:t>
            </a:r>
            <a:r>
              <a:rPr lang="es-ES" sz="32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b="0" dirty="0" err="1" smtClean="0">
                <a:latin typeface="Arial" pitchFamily="34" charset="0"/>
                <a:cs typeface="Arial" pitchFamily="34" charset="0"/>
              </a:rPr>
              <a:t>Cassegrain</a:t>
            </a:r>
            <a:r>
              <a:rPr lang="es-ES" sz="3200" b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</a:t>
            </a:r>
            <a:endParaRPr lang="es-ES" sz="3200" b="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6418" name="Picture 2" descr="G:\Antenas microondas\8J8AX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268760"/>
            <a:ext cx="6696744" cy="5022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ca-ES" dirty="0" err="1" smtClean="0">
                <a:solidFill>
                  <a:srgbClr val="FF0000"/>
                </a:solidFill>
              </a:rPr>
              <a:t>Espectro</a:t>
            </a:r>
            <a:r>
              <a:rPr lang="ca-ES" dirty="0" smtClean="0">
                <a:solidFill>
                  <a:srgbClr val="FF0000"/>
                </a:solidFill>
              </a:rPr>
              <a:t> de </a:t>
            </a:r>
            <a:r>
              <a:rPr lang="ca-ES" dirty="0" err="1" smtClean="0">
                <a:solidFill>
                  <a:srgbClr val="FF0000"/>
                </a:solidFill>
              </a:rPr>
              <a:t>ondas</a:t>
            </a:r>
            <a:r>
              <a:rPr lang="ca-ES" dirty="0" smtClean="0">
                <a:solidFill>
                  <a:srgbClr val="FF0000"/>
                </a:solidFill>
              </a:rPr>
              <a:t> </a:t>
            </a:r>
            <a:r>
              <a:rPr lang="ca-ES" dirty="0" err="1" smtClean="0">
                <a:solidFill>
                  <a:srgbClr val="FF0000"/>
                </a:solidFill>
              </a:rPr>
              <a:t>Electromagnèticas</a:t>
            </a:r>
            <a:endParaRPr lang="ca-ES" dirty="0">
              <a:solidFill>
                <a:srgbClr val="FF0000"/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26625" name="Picture 1" descr="C:\Documents and Settings\Benja\Escritorio\Xarla 10GHz\Espectro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2000240"/>
            <a:ext cx="9063279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49844"/>
          </a:xfrm>
        </p:spPr>
        <p:txBody>
          <a:bodyPr>
            <a:noAutofit/>
          </a:bodyPr>
          <a:lstStyle/>
          <a:p>
            <a:pPr algn="ctr"/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Gunnplexers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, 14mW  (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año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 1979 )</a:t>
            </a:r>
            <a:endParaRPr lang="ca-ES" sz="2800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908720"/>
            <a:ext cx="7286676" cy="545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911024"/>
          </a:xfrm>
        </p:spPr>
        <p:txBody>
          <a:bodyPr>
            <a:normAutofit/>
          </a:bodyPr>
          <a:lstStyle/>
          <a:p>
            <a:pPr algn="ctr"/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Posible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primer QSO en España en 10GHz FM</a:t>
            </a:r>
            <a:br>
              <a:rPr lang="ca-ES" sz="2800" dirty="0" smtClean="0">
                <a:latin typeface="Arial" pitchFamily="34" charset="0"/>
                <a:cs typeface="Arial" pitchFamily="34" charset="0"/>
              </a:rPr>
            </a:br>
            <a:r>
              <a:rPr lang="ca-ES" sz="2800" dirty="0" smtClean="0">
                <a:latin typeface="Arial" pitchFamily="34" charset="0"/>
                <a:cs typeface="Arial" pitchFamily="34" charset="0"/>
              </a:rPr>
              <a:t>EA3PL/P - EA3XU/P  31/Dec/1979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Marcador de contenido" descr="EA3PL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500174"/>
            <a:ext cx="3786182" cy="5198836"/>
          </a:xfrm>
        </p:spPr>
      </p:pic>
      <p:pic>
        <p:nvPicPr>
          <p:cNvPr id="43010" name="Picture 2" descr="C:\Documents and Settings\Benja\Escritorio\Xarla 10GHz\ea3xu_p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2143116"/>
            <a:ext cx="5357812" cy="3790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88640"/>
            <a:ext cx="8229600" cy="964612"/>
          </a:xfrm>
        </p:spPr>
        <p:txBody>
          <a:bodyPr>
            <a:noAutofit/>
          </a:bodyPr>
          <a:lstStyle/>
          <a:p>
            <a:pPr algn="ctr"/>
            <a:r>
              <a:rPr lang="ca-ES" sz="2800" dirty="0" smtClean="0">
                <a:latin typeface="Arial" pitchFamily="34" charset="0"/>
                <a:cs typeface="Arial" pitchFamily="34" charset="0"/>
              </a:rPr>
              <a:t>I5WBE/EA3,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operando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el equipo de 10GHz en FM, 31dec1979 Montagut (Tarragona)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143361" name="Picture 1" descr="C:\Documents and Settings\Benja\Escritorio\Xarla 10GHz\montagut I5W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14422"/>
            <a:ext cx="8167421" cy="5464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16632"/>
            <a:ext cx="8229600" cy="1169228"/>
          </a:xfrm>
        </p:spPr>
        <p:txBody>
          <a:bodyPr>
            <a:normAutofit fontScale="90000"/>
          </a:bodyPr>
          <a:lstStyle/>
          <a:p>
            <a:pPr algn="ctr"/>
            <a:r>
              <a:rPr lang="ca-ES" sz="2800" dirty="0" smtClean="0">
                <a:latin typeface="Arial" pitchFamily="34" charset="0"/>
                <a:cs typeface="Arial" pitchFamily="34" charset="0"/>
              </a:rPr>
              <a:t>27/04/1980, Primer QSO 10GHz FM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fonía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con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parábolas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ca-ES" sz="2800" dirty="0" smtClean="0">
                <a:latin typeface="Arial" pitchFamily="34" charset="0"/>
                <a:cs typeface="Arial" pitchFamily="34" charset="0"/>
              </a:rPr>
            </a:br>
            <a:r>
              <a:rPr lang="ca-ES" sz="2800" dirty="0" smtClean="0">
                <a:latin typeface="Arial" pitchFamily="34" charset="0"/>
                <a:cs typeface="Arial" pitchFamily="34" charset="0"/>
              </a:rPr>
              <a:t>(EA3PL/P, Vicente y I5WBE/EA3, (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Enrico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) AA21j </a:t>
            </a:r>
            <a:br>
              <a:rPr lang="ca-ES" sz="2800" dirty="0" smtClean="0">
                <a:latin typeface="Arial" pitchFamily="34" charset="0"/>
                <a:cs typeface="Arial" pitchFamily="34" charset="0"/>
              </a:rPr>
            </a:br>
            <a:r>
              <a:rPr lang="ca-ES" sz="2800" dirty="0" smtClean="0">
                <a:latin typeface="Arial" pitchFamily="34" charset="0"/>
                <a:cs typeface="Arial" pitchFamily="34" charset="0"/>
              </a:rPr>
              <a:t>(Delta de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l´Ebre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) con EA3XU/P Turo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del´Home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,Montseny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Marcador de contenido" descr="EA3PL I I5WBE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61193" y="2527526"/>
            <a:ext cx="4821614" cy="32047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ca-ES" sz="2800" dirty="0" smtClean="0">
                <a:latin typeface="Arial" pitchFamily="34" charset="0"/>
                <a:cs typeface="Arial" pitchFamily="34" charset="0"/>
              </a:rPr>
              <a:t>EA3AIR y EA3XU en Montjuic, (Barcelona)</a:t>
            </a:r>
            <a:br>
              <a:rPr lang="ca-ES" sz="2800" dirty="0" smtClean="0">
                <a:latin typeface="Arial" pitchFamily="34" charset="0"/>
                <a:cs typeface="Arial" pitchFamily="34" charset="0"/>
              </a:rPr>
            </a:br>
            <a:r>
              <a:rPr lang="ca-ES" sz="2800" dirty="0" smtClean="0">
                <a:latin typeface="Arial" pitchFamily="34" charset="0"/>
                <a:cs typeface="Arial" pitchFamily="34" charset="0"/>
              </a:rPr>
              <a:t>10GHz FM fonia, Abril 1980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222210" name="Picture 2" descr="C:\Documents and Settings\Benja\Escritorio\Xarla 10GHz\aprile_80 3AIR 3X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71612"/>
            <a:ext cx="7072362" cy="5056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42852"/>
            <a:ext cx="8301038" cy="918418"/>
          </a:xfrm>
        </p:spPr>
        <p:txBody>
          <a:bodyPr>
            <a:noAutofit/>
          </a:bodyPr>
          <a:lstStyle/>
          <a:p>
            <a:pPr algn="ctr"/>
            <a:r>
              <a:rPr lang="ca-ES" sz="2800" dirty="0" smtClean="0">
                <a:latin typeface="Arial" pitchFamily="34" charset="0"/>
                <a:cs typeface="Arial" pitchFamily="34" charset="0"/>
              </a:rPr>
              <a:t>Record de España en 10GHz FM </a:t>
            </a:r>
            <a:br>
              <a:rPr lang="ca-ES" sz="2800" dirty="0" smtClean="0">
                <a:latin typeface="Arial" pitchFamily="34" charset="0"/>
                <a:cs typeface="Arial" pitchFamily="34" charset="0"/>
              </a:rPr>
            </a:br>
            <a:r>
              <a:rPr lang="ca-ES" sz="2800" dirty="0" smtClean="0">
                <a:latin typeface="Arial" pitchFamily="34" charset="0"/>
                <a:cs typeface="Arial" pitchFamily="34" charset="0"/>
              </a:rPr>
              <a:t>10.460 MHz FM, EA5JF/p – EA3XU/p 640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kms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1142984"/>
            <a:ext cx="4888087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217" name="Picture 1" descr="G:\Equip de EA5JF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142984"/>
            <a:ext cx="3853228" cy="54984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695570"/>
          </a:xfrm>
        </p:spPr>
        <p:txBody>
          <a:bodyPr>
            <a:normAutofit/>
          </a:bodyPr>
          <a:lstStyle/>
          <a:p>
            <a:pPr algn="ctr"/>
            <a:r>
              <a:rPr lang="ca-E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ATV en 10GHz (FM)</a:t>
            </a:r>
            <a:endParaRPr lang="ca-E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389120"/>
          </a:xfrm>
        </p:spPr>
        <p:txBody>
          <a:bodyPr>
            <a:normAutofit/>
          </a:bodyPr>
          <a:lstStyle/>
          <a:p>
            <a:r>
              <a:rPr lang="es-ES" dirty="0" smtClean="0">
                <a:latin typeface="Arial" pitchFamily="34" charset="0"/>
                <a:cs typeface="Arial" pitchFamily="34" charset="0"/>
              </a:rPr>
              <a:t>Equipo básico: 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Antenas: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Cónos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parabola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foco primario o offset</a:t>
            </a:r>
          </a:p>
          <a:p>
            <a:r>
              <a:rPr lang="es-ES" dirty="0" err="1" smtClean="0">
                <a:latin typeface="Arial" pitchFamily="34" charset="0"/>
                <a:cs typeface="Arial" pitchFamily="34" charset="0"/>
              </a:rPr>
              <a:t>Tx:cavidad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resonante</a:t>
            </a:r>
          </a:p>
          <a:p>
            <a:r>
              <a:rPr lang="es-ES" dirty="0" err="1" smtClean="0">
                <a:latin typeface="Arial" pitchFamily="34" charset="0"/>
                <a:cs typeface="Arial" pitchFamily="34" charset="0"/>
              </a:rPr>
              <a:t>Rx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: LNB modificada (DRO)+ Receptor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satèlite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analógico</a:t>
            </a:r>
          </a:p>
          <a:p>
            <a:pPr>
              <a:buNone/>
            </a:pPr>
            <a:endParaRPr lang="ca-ES" sz="2600" dirty="0" smtClean="0"/>
          </a:p>
          <a:p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116632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Actividad de </a:t>
            </a:r>
            <a:r>
              <a:rPr lang="es-E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Hiperfrecuencias</a:t>
            </a:r>
            <a: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en el Mediterráneo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220165" name="Picture 5" descr="C:\Documents and Settings\Benja\Escritorio\Xarla 10GHz\Info CQ-TV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428736"/>
            <a:ext cx="7905847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909884"/>
          </a:xfrm>
        </p:spPr>
        <p:txBody>
          <a:bodyPr>
            <a:noAutofit/>
          </a:bodyPr>
          <a:lstStyle/>
          <a:p>
            <a:pPr algn="ctr"/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Recepción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de 10GHz ATV de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Corcega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JN41JS</a:t>
            </a:r>
            <a:br>
              <a:rPr lang="ca-ES" sz="2800" dirty="0" smtClean="0">
                <a:latin typeface="Arial" pitchFamily="34" charset="0"/>
                <a:cs typeface="Arial" pitchFamily="34" charset="0"/>
              </a:rPr>
            </a:b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expedición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anual de F1AAM y F5BUU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año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2005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a-ES" dirty="0"/>
          </a:p>
        </p:txBody>
      </p:sp>
      <p:pic>
        <p:nvPicPr>
          <p:cNvPr id="64515" name="Picture 3" descr="D:\Disc D\WebQSL\151004\ATV_file\f1aam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59" y="1428736"/>
            <a:ext cx="4971869" cy="3795728"/>
          </a:xfrm>
          <a:prstGeom prst="rect">
            <a:avLst/>
          </a:prstGeom>
          <a:noFill/>
        </p:spPr>
      </p:pic>
      <p:pic>
        <p:nvPicPr>
          <p:cNvPr id="64516" name="Picture 4" descr="D:\Disc D\WebQSL\151004\ATV_file\f5buu f1aa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908" y="3286124"/>
            <a:ext cx="4357686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0"/>
            <a:ext cx="8679338" cy="1556792"/>
          </a:xfrm>
        </p:spPr>
        <p:txBody>
          <a:bodyPr>
            <a:noAutofit/>
          </a:bodyPr>
          <a:lstStyle/>
          <a:p>
            <a:pPr algn="l"/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Recepción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ATV 10GHz</a:t>
            </a:r>
            <a:br>
              <a:rPr lang="ca-ES" sz="3200" dirty="0" smtClean="0">
                <a:latin typeface="Arial" pitchFamily="34" charset="0"/>
                <a:cs typeface="Arial" pitchFamily="34" charset="0"/>
              </a:rPr>
            </a:br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desde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Cerdeña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JN40CT</a:t>
            </a:r>
            <a:br>
              <a:rPr lang="ca-ES" sz="3200" dirty="0" smtClean="0">
                <a:latin typeface="Arial" pitchFamily="34" charset="0"/>
                <a:cs typeface="Arial" pitchFamily="34" charset="0"/>
              </a:rPr>
            </a:br>
            <a:r>
              <a:rPr lang="ca-ES" sz="3200" dirty="0" smtClean="0">
                <a:latin typeface="Arial" pitchFamily="34" charset="0"/>
                <a:cs typeface="Arial" pitchFamily="34" charset="0"/>
              </a:rPr>
              <a:t>IS/HB9IBC Team</a:t>
            </a:r>
            <a:endParaRPr lang="ca-E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a-ES" dirty="0"/>
          </a:p>
        </p:txBody>
      </p:sp>
      <p:pic>
        <p:nvPicPr>
          <p:cNvPr id="61442" name="Picture 2" descr="D:\Disc D\WebQSL\151004\ATV05_file\HB9IBC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6" y="2285992"/>
            <a:ext cx="4429156" cy="3636570"/>
          </a:xfrm>
          <a:prstGeom prst="rect">
            <a:avLst/>
          </a:prstGeom>
          <a:noFill/>
        </p:spPr>
      </p:pic>
      <p:pic>
        <p:nvPicPr>
          <p:cNvPr id="61443" name="Picture 3" descr="D:\Disc D\WebQSL\151004\ATV05_file\HB9IBCg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42852"/>
            <a:ext cx="4143404" cy="3301249"/>
          </a:xfrm>
          <a:prstGeom prst="rect">
            <a:avLst/>
          </a:prstGeom>
          <a:noFill/>
        </p:spPr>
      </p:pic>
      <p:pic>
        <p:nvPicPr>
          <p:cNvPr id="61444" name="Picture 4" descr="D:\Disc D\WebQSL\151004\ATV05_file\HB9IBC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500438"/>
            <a:ext cx="4081175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49844"/>
          </a:xfrm>
        </p:spPr>
        <p:txBody>
          <a:bodyPr>
            <a:normAutofit fontScale="90000"/>
          </a:bodyPr>
          <a:lstStyle/>
          <a:p>
            <a:pPr algn="ctr"/>
            <a:r>
              <a:rPr lang="ca-ES" sz="3600" dirty="0" err="1" smtClean="0">
                <a:latin typeface="Arial" pitchFamily="34" charset="0"/>
                <a:cs typeface="Arial" pitchFamily="34" charset="0"/>
              </a:rPr>
              <a:t>Espectro</a:t>
            </a:r>
            <a:r>
              <a:rPr lang="ca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3600" dirty="0" err="1" smtClean="0">
                <a:latin typeface="Arial" pitchFamily="34" charset="0"/>
                <a:cs typeface="Arial" pitchFamily="34" charset="0"/>
              </a:rPr>
              <a:t>hasta</a:t>
            </a:r>
            <a:r>
              <a:rPr lang="ca-ES" sz="3600" dirty="0" smtClean="0">
                <a:latin typeface="Arial" pitchFamily="34" charset="0"/>
                <a:cs typeface="Arial" pitchFamily="34" charset="0"/>
              </a:rPr>
              <a:t> 300GHz</a:t>
            </a:r>
            <a:endParaRPr lang="ca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49155" name="Picture 3" descr="C:\Documents and Settings\Benja\Escritorio\Xarla 10GHz\Espectr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928670"/>
            <a:ext cx="8020609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06106" cy="864096"/>
          </a:xfrm>
        </p:spPr>
        <p:txBody>
          <a:bodyPr>
            <a:no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La Grand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Bleue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2006 ATV, 10.450 MHz, 25W desde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Corcega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TK/F1AAM y TK/F5BUU JN41JS recibido en Barcelona.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357290" y="2786058"/>
            <a:ext cx="7329510" cy="3538542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118785" name="Picture 1" descr="C:\Users\Benja\Desktop\Radio\F1AAM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268760"/>
            <a:ext cx="6773862" cy="5127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ca-ES" sz="2800" dirty="0" smtClean="0">
                <a:latin typeface="Arial" pitchFamily="34" charset="0"/>
                <a:cs typeface="Arial" pitchFamily="34" charset="0"/>
              </a:rPr>
              <a:t>10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GHz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ATV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Digital,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Friedrichshafen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, Alemania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 dirty="0"/>
          </a:p>
        </p:txBody>
      </p:sp>
      <p:pic>
        <p:nvPicPr>
          <p:cNvPr id="66562" name="Picture 2" descr="D:\Disc D\WebQSL\151004\ATV_file\dugitalp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14422"/>
            <a:ext cx="6929486" cy="543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851648" cy="720080"/>
          </a:xfrm>
        </p:spPr>
        <p:txBody>
          <a:bodyPr>
            <a:normAutofit/>
          </a:bodyPr>
          <a:lstStyle/>
          <a:p>
            <a:pPr algn="ctr"/>
            <a:r>
              <a:rPr lang="es-E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Equipamiento para microondas</a:t>
            </a:r>
            <a:endParaRPr lang="es-ES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28353" name="Picture 1" descr="C:\Users\Benja\Desktop\Radio\Reles  Guias cables\Copia de IMG_0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1556" y="1340768"/>
            <a:ext cx="6590804" cy="49431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576064"/>
          </a:xfrm>
        </p:spPr>
        <p:txBody>
          <a:bodyPr>
            <a:normAutofit/>
          </a:bodyPr>
          <a:lstStyle/>
          <a:p>
            <a:pPr algn="ctr"/>
            <a:r>
              <a:rPr lang="es-ES" sz="3200" dirty="0" smtClean="0">
                <a:latin typeface="Arial" pitchFamily="34" charset="0"/>
                <a:cs typeface="Arial" pitchFamily="34" charset="0"/>
              </a:rPr>
              <a:t>Equipo básico 10GHz con Oscilador externo</a:t>
            </a:r>
            <a:endParaRPr lang="es-E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22881" name="Picture 1" descr="C:\Users\Benja\Desktop\Radio\arxius 10GHz\Diagrama 10GH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698" y="1052736"/>
            <a:ext cx="7905750" cy="5581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50984"/>
          </a:xfrm>
        </p:spPr>
        <p:txBody>
          <a:bodyPr>
            <a:noAutofit/>
          </a:bodyPr>
          <a:lstStyle/>
          <a:p>
            <a:r>
              <a:rPr lang="ca-ES" sz="3200" dirty="0" smtClean="0">
                <a:latin typeface="Arial" pitchFamily="34" charset="0"/>
                <a:cs typeface="Arial" pitchFamily="34" charset="0"/>
              </a:rPr>
              <a:t>Diagrama equipo 10GHz SSB LNA + </a:t>
            </a:r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A.L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. 3W</a:t>
            </a:r>
            <a:endParaRPr lang="ca-E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 dirty="0"/>
          </a:p>
        </p:txBody>
      </p:sp>
      <p:pic>
        <p:nvPicPr>
          <p:cNvPr id="4" name="Picture 1" descr="C:\Users\Benja\Desktop\Radio\arxius 10GHz\Diagrama 10GHz LNA 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80728"/>
            <a:ext cx="7905750" cy="5581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142852"/>
            <a:ext cx="8003232" cy="714380"/>
          </a:xfrm>
        </p:spPr>
        <p:txBody>
          <a:bodyPr>
            <a:noAutofit/>
          </a:bodyPr>
          <a:lstStyle/>
          <a:p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Iluminadores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y guia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ondas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TVsat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y banda 3cm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12289" name="Picture 1" descr="C:\Documents and Settings\Benja\Escritorio\Xarla 10GHz\iluminadors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00108"/>
            <a:ext cx="7546025" cy="5661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58138" cy="504056"/>
          </a:xfrm>
        </p:spPr>
        <p:txBody>
          <a:bodyPr>
            <a:noAutofit/>
          </a:bodyPr>
          <a:lstStyle/>
          <a:p>
            <a:pPr algn="ctr"/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Transverter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SSB de10GHz (I3OPW)</a:t>
            </a:r>
            <a:endParaRPr lang="ca-E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199682" name="Picture 2" descr="C:\Documents and Settings\Benja\Escritorio\Xarla 10GHz\Seleccionats\Transverter\transverter 10GHz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914400"/>
            <a:ext cx="7786742" cy="5840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142852"/>
            <a:ext cx="7902620" cy="549844"/>
          </a:xfrm>
        </p:spPr>
        <p:txBody>
          <a:bodyPr>
            <a:normAutofit/>
          </a:bodyPr>
          <a:lstStyle/>
          <a:p>
            <a:pPr algn="ctr"/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Transverter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10GHz I3OPW (100mW)</a:t>
            </a:r>
            <a:endParaRPr lang="ca-ES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198659" name="Picture 3" descr="C:\Documents and Settings\Benja\Escritorio\Xarla 10GHz\Seleccionats\Transverter\Trsv.10Ghz piste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914400"/>
            <a:ext cx="7924800" cy="594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142852"/>
            <a:ext cx="7931224" cy="549844"/>
          </a:xfrm>
        </p:spPr>
        <p:txBody>
          <a:bodyPr>
            <a:normAutofit/>
          </a:bodyPr>
          <a:lstStyle/>
          <a:p>
            <a:pPr algn="ctr"/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Transverter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SSB 10GHz (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Kuhne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) 200mW</a:t>
            </a:r>
            <a:endParaRPr lang="ca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200706" name="Picture 2" descr="C:\Documents and Settings\Benja\Escritorio\Xarla 10GHz\Seleccionats\Transverter\Kuhne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7972241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22422"/>
          </a:xfrm>
        </p:spPr>
        <p:txBody>
          <a:bodyPr>
            <a:normAutofit/>
          </a:bodyPr>
          <a:lstStyle/>
          <a:p>
            <a:pPr algn="ctr"/>
            <a:r>
              <a:rPr lang="ca-ES" sz="36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Transverter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10GHz, (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Kuhne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),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tambien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en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kit</a:t>
            </a:r>
            <a:endParaRPr lang="ca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389120"/>
          </a:xfrm>
        </p:spPr>
        <p:txBody>
          <a:bodyPr/>
          <a:lstStyle/>
          <a:p>
            <a:endParaRPr lang="ca-ES" dirty="0"/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2192" y="1000108"/>
            <a:ext cx="5990128" cy="2725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07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643314"/>
            <a:ext cx="6000792" cy="3008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es-ES" sz="3200" dirty="0" smtClean="0">
                <a:latin typeface="Arial" pitchFamily="34" charset="0"/>
                <a:cs typeface="Arial" pitchFamily="34" charset="0"/>
              </a:rPr>
              <a:t>Espectro visible hasta los rayos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còsmicos</a:t>
            </a:r>
            <a:endParaRPr lang="es-E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28596" y="1357298"/>
            <a:ext cx="8258204" cy="4929222"/>
          </a:xfrm>
        </p:spPr>
        <p:txBody>
          <a:bodyPr/>
          <a:lstStyle/>
          <a:p>
            <a:endParaRPr lang="ca-ES" dirty="0"/>
          </a:p>
        </p:txBody>
      </p:sp>
      <p:pic>
        <p:nvPicPr>
          <p:cNvPr id="47105" name="Picture 1" descr="C:\Documents and Settings\Benja\Escritorio\Xarla 10GHz\Seleccionats\Espectro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786058"/>
            <a:ext cx="8905876" cy="2266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851648" cy="648072"/>
          </a:xfrm>
        </p:spPr>
        <p:txBody>
          <a:bodyPr>
            <a:normAutofit/>
          </a:bodyPr>
          <a:lstStyle/>
          <a:p>
            <a:pPr algn="ctr"/>
            <a:r>
              <a:rPr lang="es-ES" sz="3600" b="0" dirty="0" err="1" smtClean="0">
                <a:latin typeface="Arial" pitchFamily="34" charset="0"/>
                <a:cs typeface="Arial" pitchFamily="34" charset="0"/>
              </a:rPr>
              <a:t>Reles</a:t>
            </a:r>
            <a:r>
              <a:rPr lang="es-ES" sz="3600" b="0" dirty="0" smtClean="0">
                <a:latin typeface="Arial" pitchFamily="34" charset="0"/>
                <a:cs typeface="Arial" pitchFamily="34" charset="0"/>
              </a:rPr>
              <a:t> Coaxiales, 18 GHz</a:t>
            </a:r>
            <a:endParaRPr lang="es-ES" sz="36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13698" name="Picture 2" descr="C:\Users\Benja\Desktop\Radio\Reles  Guias cables\img_39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124744"/>
            <a:ext cx="4896544" cy="4733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851648" cy="648072"/>
          </a:xfrm>
        </p:spPr>
        <p:txBody>
          <a:bodyPr>
            <a:normAutofit/>
          </a:bodyPr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Cables coaxiales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14723" name="Picture 3" descr="C:\Users\Benja\Desktop\Radio\Reles  Guias cables\Cables MW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4475928" cy="3127623"/>
          </a:xfrm>
          <a:prstGeom prst="rect">
            <a:avLst/>
          </a:prstGeom>
          <a:noFill/>
        </p:spPr>
      </p:pic>
      <p:pic>
        <p:nvPicPr>
          <p:cNvPr id="414724" name="Picture 4" descr="C:\Users\Benja\Desktop\Radio\Reles  Guias cables\UT 1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573016"/>
            <a:ext cx="4524710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851648" cy="576064"/>
          </a:xfrm>
        </p:spPr>
        <p:txBody>
          <a:bodyPr>
            <a:normAutofit/>
          </a:bodyPr>
          <a:lstStyle/>
          <a:p>
            <a:pPr algn="ctr"/>
            <a:r>
              <a:rPr lang="es-ES" sz="3600" b="0" dirty="0" err="1" smtClean="0">
                <a:latin typeface="Arial" pitchFamily="34" charset="0"/>
                <a:cs typeface="Arial" pitchFamily="34" charset="0"/>
              </a:rPr>
              <a:t>Reles</a:t>
            </a:r>
            <a:r>
              <a:rPr lang="es-ES" sz="3600" b="0" dirty="0" smtClean="0">
                <a:latin typeface="Arial" pitchFamily="34" charset="0"/>
                <a:cs typeface="Arial" pitchFamily="34" charset="0"/>
              </a:rPr>
              <a:t>  de </a:t>
            </a:r>
            <a:r>
              <a:rPr lang="es-ES" sz="3600" b="0" dirty="0" err="1" smtClean="0">
                <a:latin typeface="Arial" pitchFamily="34" charset="0"/>
                <a:cs typeface="Arial" pitchFamily="34" charset="0"/>
              </a:rPr>
              <a:t>guia</a:t>
            </a:r>
            <a:r>
              <a:rPr lang="es-ES" sz="3600" b="0" dirty="0" smtClean="0">
                <a:latin typeface="Arial" pitchFamily="34" charset="0"/>
                <a:cs typeface="Arial" pitchFamily="34" charset="0"/>
              </a:rPr>
              <a:t> onda, 10, 24 y 48GHz</a:t>
            </a:r>
            <a:endParaRPr lang="es-ES" sz="36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12674" name="Picture 2" descr="C:\Users\Benja\Desktop\Radio\Reles  Guias cables\guia ones 10GH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3816318" cy="2863291"/>
          </a:xfrm>
          <a:prstGeom prst="rect">
            <a:avLst/>
          </a:prstGeom>
          <a:noFill/>
        </p:spPr>
      </p:pic>
      <p:pic>
        <p:nvPicPr>
          <p:cNvPr id="412676" name="Picture 4" descr="C:\Users\Benja\Desktop\Radio\Reles  Guias cables\Releguida-m 24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124744"/>
            <a:ext cx="3748021" cy="2811016"/>
          </a:xfrm>
          <a:prstGeom prst="rect">
            <a:avLst/>
          </a:prstGeom>
          <a:noFill/>
        </p:spPr>
      </p:pic>
      <p:pic>
        <p:nvPicPr>
          <p:cNvPr id="412677" name="Picture 5" descr="C:\Users\Benja\Desktop\Radio\Reles  Guias cables\reles guia 1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717032"/>
            <a:ext cx="3771419" cy="2880320"/>
          </a:xfrm>
          <a:prstGeom prst="rect">
            <a:avLst/>
          </a:prstGeom>
          <a:noFill/>
        </p:spPr>
      </p:pic>
      <p:pic>
        <p:nvPicPr>
          <p:cNvPr id="412679" name="Picture 7" descr="C:\Users\Benja\Desktop\Radio\Reles  Guias cables\rele47GHz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3897052"/>
            <a:ext cx="3600400" cy="27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478406"/>
          </a:xfrm>
        </p:spPr>
        <p:txBody>
          <a:bodyPr>
            <a:noAutofit/>
          </a:bodyPr>
          <a:lstStyle/>
          <a:p>
            <a:pPr algn="ctr"/>
            <a:r>
              <a:rPr lang="ca-ES" sz="2800" dirty="0" smtClean="0">
                <a:latin typeface="Arial" pitchFamily="34" charset="0"/>
                <a:cs typeface="Arial" pitchFamily="34" charset="0"/>
              </a:rPr>
              <a:t>LNB 10GHz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157697" name="Picture 1" descr="C:\Documents and Settings\Benja\Escritorio\Xarla 10GHz\vista frontal 150 tx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8429684" cy="5555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640960" cy="864096"/>
          </a:xfrm>
        </p:spPr>
        <p:txBody>
          <a:bodyPr>
            <a:noAutofit/>
          </a:bodyPr>
          <a:lstStyle/>
          <a:p>
            <a:pPr algn="ctr"/>
            <a:r>
              <a:rPr lang="es-ES" sz="2800" b="0" dirty="0" smtClean="0">
                <a:latin typeface="Arial" pitchFamily="34" charset="0"/>
                <a:cs typeface="Arial" pitchFamily="34" charset="0"/>
              </a:rPr>
              <a:t>Oscilador</a:t>
            </a:r>
            <a:br>
              <a:rPr lang="es-ES" sz="2800" b="0" dirty="0" smtClean="0">
                <a:latin typeface="Arial" pitchFamily="34" charset="0"/>
                <a:cs typeface="Arial" pitchFamily="34" charset="0"/>
              </a:rPr>
            </a:br>
            <a:r>
              <a:rPr lang="es-ES" sz="2800" b="0" dirty="0" smtClean="0">
                <a:latin typeface="Arial" pitchFamily="34" charset="0"/>
                <a:cs typeface="Arial" pitchFamily="34" charset="0"/>
              </a:rPr>
              <a:t>OCXO controlado por , GPS, </a:t>
            </a:r>
            <a:r>
              <a:rPr lang="es-ES" sz="2800" b="0" dirty="0" err="1" smtClean="0">
                <a:latin typeface="Arial" pitchFamily="34" charset="0"/>
                <a:cs typeface="Arial" pitchFamily="34" charset="0"/>
              </a:rPr>
              <a:t>Xtal</a:t>
            </a:r>
            <a:r>
              <a:rPr lang="es-ES" sz="2800" b="0" dirty="0" smtClean="0">
                <a:latin typeface="Arial" pitchFamily="34" charset="0"/>
                <a:cs typeface="Arial" pitchFamily="34" charset="0"/>
              </a:rPr>
              <a:t> 40º, a 60ºC  </a:t>
            </a:r>
            <a:endParaRPr lang="es-E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15746" name="Picture 2" descr="G:\ocxo id elektron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241729"/>
            <a:ext cx="3456384" cy="3059479"/>
          </a:xfrm>
          <a:prstGeom prst="rect">
            <a:avLst/>
          </a:prstGeom>
          <a:noFill/>
        </p:spPr>
      </p:pic>
      <p:pic>
        <p:nvPicPr>
          <p:cNvPr id="415747" name="Picture 3" descr="G:\out640 GP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276872"/>
            <a:ext cx="3840427" cy="2880320"/>
          </a:xfrm>
          <a:prstGeom prst="rect">
            <a:avLst/>
          </a:prstGeom>
          <a:noFill/>
        </p:spPr>
      </p:pic>
      <p:pic>
        <p:nvPicPr>
          <p:cNvPr id="415748" name="Picture 4" descr="G:\quarz2_02 40º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124744"/>
            <a:ext cx="1359151" cy="2104492"/>
          </a:xfrm>
          <a:prstGeom prst="rect">
            <a:avLst/>
          </a:prstGeom>
          <a:noFill/>
        </p:spPr>
      </p:pic>
      <p:pic>
        <p:nvPicPr>
          <p:cNvPr id="415749" name="Picture 5" descr="G:\quarzheizer3_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3284984"/>
            <a:ext cx="1291080" cy="2088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566992" cy="576064"/>
          </a:xfrm>
        </p:spPr>
        <p:txBody>
          <a:bodyPr>
            <a:normAutofit/>
          </a:bodyPr>
          <a:lstStyle/>
          <a:p>
            <a:pPr algn="ctr"/>
            <a:r>
              <a:rPr lang="es-ES" sz="3600" dirty="0" smtClean="0">
                <a:solidFill>
                  <a:srgbClr val="FF0000"/>
                </a:solidFill>
              </a:rPr>
              <a:t>Diagrama de una baliza microondas</a:t>
            </a:r>
            <a:endParaRPr lang="es-ES" sz="36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2322" name="Picture 2" descr="G:\Ultims\Bicom10GHz c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340768"/>
            <a:ext cx="6552728" cy="5181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29600" cy="1000132"/>
          </a:xfrm>
        </p:spPr>
        <p:txBody>
          <a:bodyPr>
            <a:noAutofit/>
          </a:bodyPr>
          <a:lstStyle/>
          <a:p>
            <a:pPr algn="ctr"/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Localitzación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de la Balisa IW5BSF/B en JN53GW 10GHz 10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mW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a-ES" dirty="0" smtClean="0"/>
              <a:t>Vistes </a:t>
            </a:r>
            <a:r>
              <a:rPr lang="ca-ES" dirty="0" err="1" smtClean="0"/>
              <a:t>fisique</a:t>
            </a:r>
            <a:r>
              <a:rPr lang="ca-ES" dirty="0" smtClean="0"/>
              <a:t> i </a:t>
            </a:r>
            <a:r>
              <a:rPr lang="ca-ES" dirty="0" err="1" smtClean="0"/>
              <a:t>emplasament</a:t>
            </a:r>
            <a:endParaRPr lang="ca-ES" dirty="0"/>
          </a:p>
        </p:txBody>
      </p:sp>
      <p:pic>
        <p:nvPicPr>
          <p:cNvPr id="96258" name="Picture 2" descr="D:\Disc D\Radio\Hiperfreq\Expediciones\beacon paterno 1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500174"/>
            <a:ext cx="6929486" cy="5197114"/>
          </a:xfrm>
          <a:prstGeom prst="rect">
            <a:avLst/>
          </a:prstGeom>
          <a:noFill/>
        </p:spPr>
      </p:pic>
      <p:graphicFrame>
        <p:nvGraphicFramePr>
          <p:cNvPr id="96261" name="Object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370010"/>
              </p:ext>
            </p:extLst>
          </p:nvPr>
        </p:nvGraphicFramePr>
        <p:xfrm>
          <a:off x="7991475" y="1400175"/>
          <a:ext cx="5715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3" name="Objeto empaquetador del shell" showAsIcon="1" r:id="rId5" imgW="570960" imgH="686880" progId="Package">
                  <p:embed/>
                </p:oleObj>
              </mc:Choice>
              <mc:Fallback>
                <p:oleObj name="Objeto empaquetador del shell" showAsIcon="1" r:id="rId5" imgW="570960" imgH="686880" progId="Package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1475" y="1400175"/>
                        <a:ext cx="5715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260648"/>
            <a:ext cx="7887820" cy="500066"/>
          </a:xfrm>
        </p:spPr>
        <p:txBody>
          <a:bodyPr>
            <a:normAutofit/>
          </a:bodyPr>
          <a:lstStyle/>
          <a:p>
            <a:pPr algn="ctr"/>
            <a:r>
              <a:rPr lang="ca-ES" sz="2800" dirty="0" smtClean="0">
                <a:latin typeface="Arial" pitchFamily="34" charset="0"/>
                <a:cs typeface="Arial" pitchFamily="34" charset="0"/>
              </a:rPr>
              <a:t>QTH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Baliza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IW5BSF/B 10mW antena corneta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201730" name="Picture 2" descr="C:\Documents and Settings\Benja\Escritorio\Xarla 10GHz\Fotos IW5BSF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159161"/>
            <a:ext cx="7072362" cy="56988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Calendario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escucha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de la </a:t>
            </a:r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Baliza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IW5BSF/B</a:t>
            </a:r>
            <a:br>
              <a:rPr lang="ca-ES" sz="3200" dirty="0" smtClean="0">
                <a:latin typeface="Arial" pitchFamily="34" charset="0"/>
                <a:cs typeface="Arial" pitchFamily="34" charset="0"/>
              </a:rPr>
            </a:br>
            <a:r>
              <a:rPr lang="ca-ES" sz="3200" dirty="0" smtClean="0">
                <a:latin typeface="Arial" pitchFamily="34" charset="0"/>
                <a:cs typeface="Arial" pitchFamily="34" charset="0"/>
              </a:rPr>
              <a:t>10GHz 10mW   2004 - 2005</a:t>
            </a:r>
            <a:endParaRPr lang="ca-E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a-ES" dirty="0" smtClean="0"/>
              <a:t>Calendari</a:t>
            </a:r>
            <a:endParaRPr lang="ca-ES" dirty="0"/>
          </a:p>
        </p:txBody>
      </p:sp>
      <p:pic>
        <p:nvPicPr>
          <p:cNvPr id="140289" name="Picture 1" descr="C:\Documents and Settings\Benja\Escritorio\Xarla 10GHz\calendari IW5BSF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8658226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624132"/>
          </a:xfrm>
        </p:spPr>
        <p:txBody>
          <a:bodyPr>
            <a:normAutofit/>
          </a:bodyPr>
          <a:lstStyle/>
          <a:p>
            <a:pPr algn="ctr"/>
            <a:r>
              <a:rPr lang="ca-ES" sz="3600" dirty="0" smtClean="0">
                <a:latin typeface="Arial" pitchFamily="34" charset="0"/>
                <a:cs typeface="Arial" pitchFamily="34" charset="0"/>
              </a:rPr>
              <a:t>Control de </a:t>
            </a:r>
            <a:r>
              <a:rPr lang="ca-ES" sz="3600" dirty="0" err="1" smtClean="0">
                <a:latin typeface="Arial" pitchFamily="34" charset="0"/>
                <a:cs typeface="Arial" pitchFamily="34" charset="0"/>
              </a:rPr>
              <a:t>Recepción</a:t>
            </a:r>
            <a:r>
              <a:rPr lang="ca-ES" sz="3600" dirty="0" smtClean="0">
                <a:latin typeface="Arial" pitchFamily="34" charset="0"/>
                <a:cs typeface="Arial" pitchFamily="34" charset="0"/>
              </a:rPr>
              <a:t> de IW5BSF/B</a:t>
            </a:r>
            <a:endParaRPr lang="ca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a-ES" dirty="0" smtClean="0"/>
              <a:t>Calendari i WEB..........</a:t>
            </a:r>
            <a:endParaRPr lang="ca-ES" dirty="0"/>
          </a:p>
        </p:txBody>
      </p:sp>
      <p:pic>
        <p:nvPicPr>
          <p:cNvPr id="142337" name="Picture 1" descr="C:\Documents and Settings\Benja\Escritorio\Xarla 10GHz\IW5BSF B receoc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66" y="1357298"/>
            <a:ext cx="9082534" cy="5005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8964488" cy="4752528"/>
          </a:xfrm>
        </p:spPr>
        <p:txBody>
          <a:bodyPr>
            <a:normAutofit/>
          </a:bodyPr>
          <a:lstStyle/>
          <a:p>
            <a:pPr algn="l"/>
            <a:r>
              <a:rPr lang="es-ES" sz="31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Bandas Microondas de Radio Aficionados:</a:t>
            </a:r>
            <a:r>
              <a:rPr lang="es-ES" sz="2200" dirty="0" smtClean="0"/>
              <a:t/>
            </a:r>
            <a:br>
              <a:rPr lang="es-ES" sz="2200" dirty="0" smtClean="0"/>
            </a:br>
            <a:r>
              <a:rPr lang="es-ES" sz="2200" dirty="0" smtClean="0">
                <a:solidFill>
                  <a:srgbClr val="00B0F0"/>
                </a:solidFill>
              </a:rPr>
              <a:t/>
            </a:r>
            <a:br>
              <a:rPr lang="es-ES" sz="2200" dirty="0" smtClean="0">
                <a:solidFill>
                  <a:srgbClr val="00B0F0"/>
                </a:solidFill>
              </a:rPr>
            </a:br>
            <a:r>
              <a:rPr lang="es-ES" sz="2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(23cm)    1.296 MHz (1.240 a 1300 )         SSB   1.296.200MHz  </a:t>
            </a:r>
            <a:r>
              <a:rPr lang="es-ES" sz="14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(secundaria) </a:t>
            </a:r>
            <a:r>
              <a:rPr lang="es-ES" sz="2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s-ES" sz="2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(13cm)    2.320 MHz (2.300 a 2.450 )        SSB   2.320,200MHz  </a:t>
            </a:r>
            <a:r>
              <a:rPr lang="es-ES" sz="14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(secundaria) </a:t>
            </a:r>
            <a:r>
              <a:rPr lang="es-ES" sz="2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s-ES" sz="2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(9cm)      3400 MHz  (3.400 a 3.475 ) 	   SSB   3.400.100MHz  </a:t>
            </a:r>
            <a:r>
              <a:rPr lang="es-ES" sz="14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(secundaria) </a:t>
            </a:r>
            <a:r>
              <a:rPr lang="es-ES" sz="2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s-ES" sz="2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(6cm)      5.650 MHz (5.650 a 5.850 )        SSB   5.760,200MHz  </a:t>
            </a:r>
            <a:r>
              <a:rPr lang="es-ES" sz="14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(secundaria) </a:t>
            </a:r>
            <a:r>
              <a:rPr lang="es-ES" sz="2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br>
            <a:r>
              <a:rPr lang="es-ES" sz="2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(3cm)    10.368 MHz (10.000 a 10.500)     SSB 10.368,200MHz  </a:t>
            </a:r>
            <a:r>
              <a:rPr lang="es-ES" sz="14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(secundaria)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2000" dirty="0" smtClean="0">
                <a:latin typeface="Arial" pitchFamily="34" charset="0"/>
                <a:cs typeface="Arial" pitchFamily="34" charset="0"/>
              </a:rPr>
            </a:b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(1,2cm) 24.000 MHz (24.000 a 24.250)     SSB 24.048,200MHz  </a:t>
            </a:r>
            <a:r>
              <a:rPr lang="es-ES" sz="1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(primaria) </a:t>
            </a: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(6,4mm) 47.000 MHz (47.000 a 47.200)    SSB 47.088,200MHz  </a:t>
            </a:r>
            <a:r>
              <a:rPr lang="es-ES" sz="1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(primaria) </a:t>
            </a: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(4 mm) 76.000 MHz (75.500 a 81.500)      SSB 75.976,200MHz  </a:t>
            </a:r>
            <a:r>
              <a:rPr lang="es-ES" sz="1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(primaria) </a:t>
            </a: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(2.4 mm) 122.250 MHz (122.250 a 123.000)   SSB 122.250,500MHz </a:t>
            </a:r>
            <a:r>
              <a:rPr lang="es-ES" sz="16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(primaria)    </a:t>
            </a: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(2.2 mm) 134.000 MHz (134.000 a 141.000)   SSB 134.000,500MHz </a:t>
            </a:r>
            <a:r>
              <a:rPr lang="es-ES" sz="16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(primaria)   </a:t>
            </a: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(1.2 mm)  </a:t>
            </a:r>
            <a:r>
              <a:rPr lang="es-ES" sz="2000" dirty="0" smtClean="0"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241.000 MHz (241.000 a </a:t>
            </a:r>
            <a:r>
              <a:rPr lang="es-ES" sz="2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250.000)   SSB 248.000.500MHz </a:t>
            </a:r>
            <a:r>
              <a:rPr lang="es-ES" sz="16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(primaria)  </a:t>
            </a:r>
            <a:r>
              <a:rPr lang="es-ES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2700" dirty="0" smtClean="0">
                <a:latin typeface="Arial" pitchFamily="34" charset="0"/>
                <a:cs typeface="Arial" pitchFamily="34" charset="0"/>
              </a:rPr>
            </a:br>
            <a:r>
              <a:rPr lang="es-ES" sz="2700" dirty="0" smtClean="0">
                <a:latin typeface="Arial" pitchFamily="34" charset="0"/>
                <a:cs typeface="Arial" pitchFamily="34" charset="0"/>
              </a:rPr>
              <a:t> 		</a:t>
            </a:r>
            <a:endParaRPr lang="es-ES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11560" y="4653136"/>
            <a:ext cx="7854696" cy="864096"/>
          </a:xfrm>
        </p:spPr>
        <p:txBody>
          <a:bodyPr>
            <a:normAutofit/>
          </a:bodyPr>
          <a:lstStyle/>
          <a:p>
            <a:endParaRPr lang="es-ES" dirty="0"/>
          </a:p>
          <a:p>
            <a:pPr algn="l"/>
            <a:r>
              <a:rPr lang="es-ES" sz="1900" dirty="0" smtClean="0">
                <a:latin typeface="Arial" pitchFamily="34" charset="0"/>
                <a:cs typeface="Arial" pitchFamily="34" charset="0"/>
              </a:rPr>
              <a:t>http://www.ure.es/informacion-general/11-bandas atribuidas.html</a:t>
            </a:r>
            <a:endParaRPr lang="es-ES" sz="19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47664" y="0"/>
            <a:ext cx="5544616" cy="623562"/>
          </a:xfrm>
        </p:spPr>
        <p:txBody>
          <a:bodyPr>
            <a:normAutofit/>
          </a:bodyPr>
          <a:lstStyle/>
          <a:p>
            <a:pPr algn="ctr"/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Balizas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de 5,7 y 10GHz de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Francia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215041" name="Picture 1" descr="C:\Documents and Settings\Benjami\Escritorio\Congres Albacete\Balizas F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620688"/>
            <a:ext cx="7029450" cy="590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404664"/>
            <a:ext cx="8229600" cy="576064"/>
          </a:xfrm>
        </p:spPr>
        <p:txBody>
          <a:bodyPr>
            <a:normAutofit/>
          </a:bodyPr>
          <a:lstStyle/>
          <a:p>
            <a:pPr algn="ctr"/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Balizas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de MW de </a:t>
            </a:r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Italia</a:t>
            </a:r>
            <a:endParaRPr lang="ca-E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 dirty="0"/>
          </a:p>
        </p:txBody>
      </p:sp>
      <p:pic>
        <p:nvPicPr>
          <p:cNvPr id="212993" name="Picture 1" descr="C:\Documents and Settings\Benjami\Escritorio\Congres Albacete\Balizas I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4303" y="1412776"/>
            <a:ext cx="6500065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851648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0" dirty="0" smtClean="0">
                <a:latin typeface="Arial" pitchFamily="34" charset="0"/>
                <a:cs typeface="Arial" pitchFamily="34" charset="0"/>
              </a:rPr>
              <a:t>Baliza F5ZAE 10.368.060 MHz, JN12LL</a:t>
            </a:r>
            <a:endParaRPr lang="es-ES" sz="36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18820" name="Picture 4" descr="G:\Neulos2 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628800"/>
            <a:ext cx="3178513" cy="4047637"/>
          </a:xfrm>
          <a:prstGeom prst="rect">
            <a:avLst/>
          </a:prstGeom>
          <a:noFill/>
        </p:spPr>
      </p:pic>
      <p:pic>
        <p:nvPicPr>
          <p:cNvPr id="418821" name="Picture 5" descr="G:\bal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1628800"/>
            <a:ext cx="3069741" cy="4092074"/>
          </a:xfrm>
          <a:prstGeom prst="rect">
            <a:avLst/>
          </a:prstGeom>
          <a:noFill/>
        </p:spPr>
      </p:pic>
      <p:pic>
        <p:nvPicPr>
          <p:cNvPr id="418823" name="Picture 7" descr="G:\f5zae 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268760"/>
            <a:ext cx="2376264" cy="4855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0"/>
            <a:ext cx="7851648" cy="548680"/>
          </a:xfrm>
        </p:spPr>
        <p:txBody>
          <a:bodyPr>
            <a:normAutofit/>
          </a:bodyPr>
          <a:lstStyle/>
          <a:p>
            <a:pPr algn="ctr"/>
            <a:r>
              <a:rPr lang="es-ES" sz="3600" b="0" dirty="0" smtClean="0">
                <a:latin typeface="Arial" pitchFamily="34" charset="0"/>
                <a:cs typeface="Arial" pitchFamily="34" charset="0"/>
              </a:rPr>
              <a:t>Reflexión en aviones</a:t>
            </a:r>
            <a:endParaRPr lang="es-ES" sz="36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2322" name="Picture 2" descr="G:\avio f5xaj f5xad 0745 201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692696"/>
            <a:ext cx="5010764" cy="5859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7851648" cy="576064"/>
          </a:xfrm>
        </p:spPr>
        <p:txBody>
          <a:bodyPr>
            <a:normAutofit/>
          </a:bodyPr>
          <a:lstStyle/>
          <a:p>
            <a:pPr algn="ctr"/>
            <a:r>
              <a:rPr lang="es-ES" sz="3600" b="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Plaine</a:t>
            </a:r>
            <a:r>
              <a:rPr lang="es-ES" sz="3600" b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b="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scatter</a:t>
            </a:r>
            <a:r>
              <a:rPr lang="es-ES" sz="3600" b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reflexión en aviones</a:t>
            </a:r>
            <a:endParaRPr lang="es-ES" sz="3600" b="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33400" y="4149080"/>
            <a:ext cx="7854696" cy="832056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313346" name="Picture 2" descr="G:\Ultims\ED3YAR plain scat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764704"/>
            <a:ext cx="6192687" cy="6013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928670"/>
          </a:xfrm>
        </p:spPr>
        <p:txBody>
          <a:bodyPr>
            <a:normAutofit/>
          </a:bodyPr>
          <a:lstStyle/>
          <a:p>
            <a:pPr algn="ctr"/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Baliza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F5ZAE JN12LL  (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Noulús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) a 10.368,860 MHz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Plain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scatter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reflexión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en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aviones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ca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210945" name="Picture 1" descr="C:\Documents and Settings\Benjami\Escritorio\Radio 2010\Avions 10GHz\2118 F5ZAE 08082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8655440" cy="4840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82594"/>
          </a:xfrm>
        </p:spPr>
        <p:txBody>
          <a:bodyPr>
            <a:noAutofit/>
          </a:bodyPr>
          <a:lstStyle/>
          <a:p>
            <a:pPr algn="ctr"/>
            <a:r>
              <a:rPr lang="ca-E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Actividad</a:t>
            </a:r>
            <a:r>
              <a:rPr lang="ca-E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10GHz en Europa</a:t>
            </a:r>
            <a:endParaRPr lang="ca-E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249857" name="Picture 1" descr="C:\Documents and Settings\Benja\Escritorio\Xarla 10GHz\Activitat 10G Eu 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913117"/>
            <a:ext cx="7286676" cy="5862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9230"/>
          </a:xfrm>
        </p:spPr>
        <p:txBody>
          <a:bodyPr>
            <a:normAutofit/>
          </a:bodyPr>
          <a:lstStyle/>
          <a:p>
            <a:pPr algn="ctr"/>
            <a:r>
              <a:rPr lang="ca-ES" sz="2400" dirty="0" smtClean="0">
                <a:latin typeface="Arial" pitchFamily="34" charset="0"/>
                <a:cs typeface="Arial" pitchFamily="34" charset="0"/>
              </a:rPr>
              <a:t>F6BVA/P Michel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desde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JN24VA, una de las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mejores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ca-ES" sz="2400" dirty="0" smtClean="0">
                <a:latin typeface="Arial" pitchFamily="34" charset="0"/>
                <a:cs typeface="Arial" pitchFamily="34" charset="0"/>
              </a:rPr>
            </a:br>
            <a:r>
              <a:rPr lang="ca-ES" sz="2400" dirty="0" smtClean="0">
                <a:latin typeface="Arial" pitchFamily="34" charset="0"/>
                <a:cs typeface="Arial" pitchFamily="34" charset="0"/>
              </a:rPr>
              <a:t>estaciones de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Francia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. QRV en 2.3, 5.6, 10, 24, 47 ...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GHz</a:t>
            </a:r>
            <a:endParaRPr lang="ca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86116" y="3714752"/>
            <a:ext cx="3543296" cy="2681286"/>
          </a:xfrm>
        </p:spPr>
        <p:txBody>
          <a:bodyPr/>
          <a:lstStyle/>
          <a:p>
            <a:endParaRPr lang="ca-ES" dirty="0"/>
          </a:p>
        </p:txBody>
      </p:sp>
      <p:pic>
        <p:nvPicPr>
          <p:cNvPr id="221186" name="Picture 2" descr="C:\Documents and Settings\Benja\Escritorio\Xarla 10GHz\F6BVA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214422"/>
            <a:ext cx="7429552" cy="5313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ca-ES" sz="2800" dirty="0" smtClean="0">
                <a:latin typeface="Arial" pitchFamily="34" charset="0"/>
                <a:cs typeface="Arial" pitchFamily="34" charset="0"/>
              </a:rPr>
              <a:t>Equipo de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microondas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IW6CVN, IK6EFN, I6CXB  </a:t>
            </a:r>
            <a:br>
              <a:rPr lang="ca-ES" sz="2800" dirty="0" smtClean="0">
                <a:latin typeface="Arial" pitchFamily="34" charset="0"/>
                <a:cs typeface="Arial" pitchFamily="34" charset="0"/>
              </a:rPr>
            </a:br>
            <a:r>
              <a:rPr lang="ca-ES" sz="2800" dirty="0" smtClean="0">
                <a:latin typeface="Arial" pitchFamily="34" charset="0"/>
                <a:cs typeface="Arial" pitchFamily="34" charset="0"/>
              </a:rPr>
              <a:t>Monte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Nerone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Italia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a 2000m.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asl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00240"/>
            <a:ext cx="4114800" cy="3143272"/>
          </a:xfrm>
        </p:spPr>
        <p:txBody>
          <a:bodyPr/>
          <a:lstStyle/>
          <a:p>
            <a:endParaRPr lang="ca-ES" dirty="0"/>
          </a:p>
        </p:txBody>
      </p:sp>
      <p:pic>
        <p:nvPicPr>
          <p:cNvPr id="69636" name="Picture 4" descr="D:\Disc D\Radio\Hiperfreq\Expediciones\2004\010804\IW6\m_nero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459" y="1357298"/>
            <a:ext cx="8200915" cy="5286412"/>
          </a:xfrm>
          <a:prstGeom prst="rect">
            <a:avLst/>
          </a:prstGeom>
          <a:noFill/>
        </p:spPr>
      </p:pic>
      <p:graphicFrame>
        <p:nvGraphicFramePr>
          <p:cNvPr id="160772" name="Object 4"/>
          <p:cNvGraphicFramePr>
            <a:graphicFrameLocks noChangeAspect="1"/>
          </p:cNvGraphicFramePr>
          <p:nvPr/>
        </p:nvGraphicFramePr>
        <p:xfrm>
          <a:off x="8358214" y="2071678"/>
          <a:ext cx="592166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8" name="Package" showAsIcon="1" r:id="rId5" imgW="1091520" imgH="686880" progId="Package">
                  <p:embed/>
                </p:oleObj>
              </mc:Choice>
              <mc:Fallback>
                <p:oleObj name="Package" showAsIcon="1" r:id="rId5" imgW="1091520" imgH="686880" progId="Package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58214" y="2071678"/>
                        <a:ext cx="592166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73" name="Object 5"/>
          <p:cNvGraphicFramePr>
            <a:graphicFrameLocks noChangeAspect="1"/>
          </p:cNvGraphicFramePr>
          <p:nvPr/>
        </p:nvGraphicFramePr>
        <p:xfrm>
          <a:off x="8358214" y="4429132"/>
          <a:ext cx="642941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9" name="Package" showAsIcon="1" r:id="rId7" imgW="977040" imgH="686880" progId="Package">
                  <p:embed/>
                </p:oleObj>
              </mc:Choice>
              <mc:Fallback>
                <p:oleObj name="Package" showAsIcon="1" r:id="rId7" imgW="977040" imgH="686880" progId="Package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58214" y="4429132"/>
                        <a:ext cx="642941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74" name="Object 6"/>
          <p:cNvGraphicFramePr>
            <a:graphicFrameLocks noChangeAspect="1"/>
          </p:cNvGraphicFramePr>
          <p:nvPr/>
        </p:nvGraphicFramePr>
        <p:xfrm>
          <a:off x="8429652" y="3286124"/>
          <a:ext cx="571504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80" name="Package" showAsIcon="1" r:id="rId9" imgW="888480" imgH="686880" progId="Package">
                  <p:embed/>
                </p:oleObj>
              </mc:Choice>
              <mc:Fallback>
                <p:oleObj name="Package" showAsIcon="1" r:id="rId9" imgW="888480" imgH="686880" progId="Package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9652" y="3286124"/>
                        <a:ext cx="571504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478406"/>
          </a:xfrm>
        </p:spPr>
        <p:txBody>
          <a:bodyPr>
            <a:normAutofit/>
          </a:bodyPr>
          <a:lstStyle/>
          <a:p>
            <a:pPr algn="ctr"/>
            <a:r>
              <a:rPr lang="ca-ES" sz="2800" dirty="0" smtClean="0">
                <a:latin typeface="Arial" pitchFamily="34" charset="0"/>
                <a:cs typeface="Arial" pitchFamily="34" charset="0"/>
              </a:rPr>
              <a:t>Mare de Deu del Mont. (Barcelona) 1000m.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asl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214686"/>
            <a:ext cx="3328982" cy="3109914"/>
          </a:xfrm>
        </p:spPr>
        <p:txBody>
          <a:bodyPr/>
          <a:lstStyle/>
          <a:p>
            <a:endParaRPr lang="ca-ES" dirty="0"/>
          </a:p>
        </p:txBody>
      </p:sp>
      <p:pic>
        <p:nvPicPr>
          <p:cNvPr id="81922" name="Picture 2" descr="D:\Disc D\Radio\Hiperfreq\Expediciones\2004\050904\Fotos PAU\DSCF0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736"/>
            <a:ext cx="4071948" cy="5429264"/>
          </a:xfrm>
          <a:prstGeom prst="rect">
            <a:avLst/>
          </a:prstGeom>
          <a:noFill/>
        </p:spPr>
      </p:pic>
      <p:pic>
        <p:nvPicPr>
          <p:cNvPr id="81923" name="Picture 3" descr="D:\Disc D\Radio\Hiperfreq\Expediciones\2004\050904\Fotos PAU\DSCF00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5245" y="2928910"/>
            <a:ext cx="5238787" cy="3929090"/>
          </a:xfrm>
          <a:prstGeom prst="rect">
            <a:avLst/>
          </a:prstGeom>
          <a:noFill/>
        </p:spPr>
      </p:pic>
      <p:graphicFrame>
        <p:nvGraphicFramePr>
          <p:cNvPr id="81924" name="Object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429652" y="1000108"/>
          <a:ext cx="571500" cy="68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6" name="Objeto shell de empaquetador" showAsIcon="1" r:id="rId6" imgW="570960" imgH="686880" progId="Package">
                  <p:embed/>
                </p:oleObj>
              </mc:Choice>
              <mc:Fallback>
                <p:oleObj name="Objeto shell de empaquetador" showAsIcon="1" r:id="rId6" imgW="570960" imgH="686880" progId="Package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9652" y="1000108"/>
                        <a:ext cx="571500" cy="687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4282" y="548680"/>
            <a:ext cx="8501122" cy="100811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ca-ES" sz="4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La BANDA de 3cm (10 </a:t>
            </a:r>
            <a:r>
              <a:rPr lang="ca-ES" sz="4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GHz</a:t>
            </a:r>
            <a:r>
              <a:rPr lang="ca-ES" sz="4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ca-ES" sz="4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2844" y="2714620"/>
            <a:ext cx="8858312" cy="3571900"/>
          </a:xfrm>
        </p:spPr>
        <p:txBody>
          <a:bodyPr>
            <a:normAutofit/>
          </a:bodyPr>
          <a:lstStyle/>
          <a:p>
            <a:pPr algn="l"/>
            <a:r>
              <a:rPr lang="es-ES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Longitud de onda = 300/10.368.MHz=0,0289 m.</a:t>
            </a:r>
          </a:p>
          <a:p>
            <a:pPr algn="l"/>
            <a:r>
              <a:rPr lang="es-ES" sz="2400" i="1" dirty="0" smtClean="0">
                <a:latin typeface="Calibri" pitchFamily="34" charset="0"/>
              </a:rPr>
              <a:t>“</a:t>
            </a:r>
            <a:r>
              <a:rPr lang="es-ES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300 “ velocidad de propagación  (cerca de 300.000 kms/s)</a:t>
            </a:r>
          </a:p>
          <a:p>
            <a:pPr algn="l"/>
            <a:r>
              <a:rPr lang="es-ES" dirty="0" smtClean="0">
                <a:solidFill>
                  <a:srgbClr val="FFC611"/>
                </a:solidFill>
                <a:latin typeface="Arial" pitchFamily="34" charset="0"/>
                <a:cs typeface="Arial" pitchFamily="34" charset="0"/>
              </a:rPr>
              <a:t>En la práctica la Longitud de onda “Landa”=3cm.</a:t>
            </a:r>
          </a:p>
          <a:p>
            <a:pPr algn="l"/>
            <a:r>
              <a:rPr lang="es-ES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Banda compartida, por enlaces de datos, satélites, TV, radares..etc</a:t>
            </a:r>
          </a:p>
          <a:p>
            <a:pPr algn="l"/>
            <a:r>
              <a:rPr lang="es-ES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Es una banda sorprendente:</a:t>
            </a:r>
          </a:p>
          <a:p>
            <a:pPr algn="l"/>
            <a:r>
              <a:rPr lang="es-ES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Posibilidad de contactos vía directa de 100 </a:t>
            </a:r>
            <a:r>
              <a:rPr lang="es-ES" sz="20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Kms</a:t>
            </a:r>
            <a:r>
              <a:rPr lang="es-ES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(visual)</a:t>
            </a:r>
          </a:p>
          <a:p>
            <a:pPr algn="l"/>
            <a:r>
              <a:rPr lang="es-ES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Tropo terrestre, Tropo marina, Raine Scatter, Snow scatter, Rebote lunar...</a:t>
            </a:r>
          </a:p>
          <a:p>
            <a:endParaRPr lang="ca-ES" dirty="0" smtClean="0"/>
          </a:p>
          <a:p>
            <a:endParaRPr lang="ca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27584" y="260648"/>
            <a:ext cx="7572428" cy="809758"/>
          </a:xfrm>
        </p:spPr>
        <p:txBody>
          <a:bodyPr>
            <a:noAutofit/>
          </a:bodyPr>
          <a:lstStyle/>
          <a:p>
            <a:pPr algn="ctr"/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Tropo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I5WBE/5 (100mW) JN53LK 700m.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asl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Italia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ca-ES" sz="2400" dirty="0" smtClean="0">
                <a:latin typeface="Arial" pitchFamily="34" charset="0"/>
                <a:cs typeface="Arial" pitchFamily="34" charset="0"/>
              </a:rPr>
            </a:br>
            <a:endParaRPr lang="ca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76802" name="Picture 2" descr="D:\Disc D\Radio\Fotos\Fotos Enrico\fOTOS i5wbe\03giu06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393017"/>
            <a:ext cx="6929486" cy="5197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142852"/>
            <a:ext cx="8015286" cy="571504"/>
          </a:xfrm>
        </p:spPr>
        <p:txBody>
          <a:bodyPr>
            <a:noAutofit/>
          </a:bodyPr>
          <a:lstStyle/>
          <a:p>
            <a:pPr algn="ctr"/>
            <a:r>
              <a:rPr lang="ca-ES" sz="2400" dirty="0" smtClean="0">
                <a:latin typeface="Arial" pitchFamily="34" charset="0"/>
                <a:cs typeface="Arial" pitchFamily="34" charset="0"/>
              </a:rPr>
              <a:t>QSO con Melilla ED9SHF 26/06/05 860kms 10GHz</a:t>
            </a:r>
            <a:endParaRPr lang="ca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 dirty="0"/>
          </a:p>
        </p:txBody>
      </p:sp>
      <p:pic>
        <p:nvPicPr>
          <p:cNvPr id="88071" name="Picture 7" descr="D:\Disc D\Radio\Hiperfreq\Expediciones\260605\distancia cop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4977" y="2285992"/>
            <a:ext cx="4999023" cy="4572008"/>
          </a:xfrm>
          <a:prstGeom prst="rect">
            <a:avLst/>
          </a:prstGeom>
          <a:noFill/>
        </p:spPr>
      </p:pic>
      <p:pic>
        <p:nvPicPr>
          <p:cNvPr id="88068" name="Picture 4" descr="D:\Disc D\Radio\Hiperfreq\Expediciones\260605\tropo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5187" y="928670"/>
            <a:ext cx="5284069" cy="3711018"/>
          </a:xfrm>
          <a:prstGeom prst="rect">
            <a:avLst/>
          </a:prstGeom>
          <a:noFill/>
        </p:spPr>
      </p:pic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8215338" y="928670"/>
          <a:ext cx="571504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28" name="Package" showAsIcon="1" r:id="rId6" imgW="1040760" imgH="686880" progId="Package">
                  <p:embed/>
                </p:oleObj>
              </mc:Choice>
              <mc:Fallback>
                <p:oleObj name="Package" showAsIcon="1" r:id="rId6" imgW="1040760" imgH="68688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15338" y="928670"/>
                        <a:ext cx="571504" cy="5000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es-ES" sz="2400" dirty="0" smtClean="0">
                <a:latin typeface="Arial" pitchFamily="34" charset="0"/>
                <a:cs typeface="Arial" pitchFamily="34" charset="0"/>
              </a:rPr>
              <a:t>Actividad en la “Grande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Bleue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”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Hyper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Mediterranea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2400" dirty="0" smtClean="0">
                <a:latin typeface="Arial" pitchFamily="34" charset="0"/>
                <a:cs typeface="Arial" pitchFamily="34" charset="0"/>
              </a:rPr>
            </a:br>
            <a:r>
              <a:rPr lang="es-ES" sz="2400" dirty="0" smtClean="0">
                <a:latin typeface="Arial" pitchFamily="34" charset="0"/>
                <a:cs typeface="Arial" pitchFamily="34" charset="0"/>
              </a:rPr>
              <a:t>Última semana de junio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5429264"/>
            <a:ext cx="757214" cy="895336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289794" name="Picture 2" descr="G:\Resumen G Bleue mapa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8215370" cy="5303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054470"/>
          </a:xfrm>
        </p:spPr>
        <p:txBody>
          <a:bodyPr>
            <a:noAutofit/>
          </a:bodyPr>
          <a:lstStyle/>
          <a:p>
            <a:pPr algn="ctr"/>
            <a:r>
              <a:rPr lang="es-ES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3200" dirty="0" smtClean="0">
                <a:latin typeface="Arial" pitchFamily="34" charset="0"/>
                <a:cs typeface="Arial" pitchFamily="34" charset="0"/>
              </a:rPr>
            </a:br>
            <a:r>
              <a:rPr lang="es-ES" sz="3200" dirty="0" smtClean="0">
                <a:latin typeface="Arial" pitchFamily="34" charset="0"/>
                <a:cs typeface="Arial" pitchFamily="34" charset="0"/>
              </a:rPr>
              <a:t>Le Grand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Bleue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2005,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Hyper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Mediterraneo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 Resumen de resultados</a:t>
            </a:r>
            <a:endParaRPr lang="es-E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643306" y="4714884"/>
            <a:ext cx="1685908" cy="1609716"/>
          </a:xfrm>
        </p:spPr>
        <p:txBody>
          <a:bodyPr>
            <a:normAutofit/>
          </a:bodyPr>
          <a:lstStyle/>
          <a:p>
            <a:endParaRPr lang="es-ES" dirty="0"/>
          </a:p>
        </p:txBody>
      </p:sp>
      <p:pic>
        <p:nvPicPr>
          <p:cNvPr id="290818" name="Picture 2" descr="G:\Resumen G Bleue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2550" y="3357562"/>
            <a:ext cx="6419846" cy="3262401"/>
          </a:xfrm>
          <a:prstGeom prst="rect">
            <a:avLst/>
          </a:prstGeom>
          <a:noFill/>
        </p:spPr>
      </p:pic>
      <p:pic>
        <p:nvPicPr>
          <p:cNvPr id="290820" name="Picture 4" descr="G:\Resumen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0741" y="1428736"/>
            <a:ext cx="4867275" cy="1819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550414"/>
          </a:xfrm>
        </p:spPr>
        <p:txBody>
          <a:bodyPr>
            <a:noAutofit/>
          </a:bodyPr>
          <a:lstStyle/>
          <a:p>
            <a:r>
              <a:rPr lang="ca-ES" sz="2800" dirty="0" smtClean="0">
                <a:latin typeface="Arial" pitchFamily="34" charset="0"/>
                <a:cs typeface="Arial" pitchFamily="34" charset="0"/>
              </a:rPr>
              <a:t>Mapa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tropo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durante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Hyper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Mediterranea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2005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graphicFrame>
        <p:nvGraphicFramePr>
          <p:cNvPr id="77827" name="Object 3"/>
          <p:cNvGraphicFramePr>
            <a:graphicFrameLocks noChangeAspect="1"/>
          </p:cNvGraphicFramePr>
          <p:nvPr/>
        </p:nvGraphicFramePr>
        <p:xfrm>
          <a:off x="8001024" y="2786058"/>
          <a:ext cx="9334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9" name="Package" showAsIcon="1" r:id="rId4" imgW="933480" imgH="485640" progId="Package">
                  <p:embed/>
                </p:oleObj>
              </mc:Choice>
              <mc:Fallback>
                <p:oleObj name="Package" showAsIcon="1" r:id="rId4" imgW="933480" imgH="485640" progId="Package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24" y="2786058"/>
                        <a:ext cx="933450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828" name="Picture 4" descr="D:\Disc D\Radio\Grande Bleure06\tropo26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1052736"/>
            <a:ext cx="7143800" cy="5312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pPr algn="ctr"/>
            <a:r>
              <a:rPr lang="ca-ES" sz="2400" b="1" dirty="0" smtClean="0">
                <a:latin typeface="Arial" pitchFamily="34" charset="0"/>
                <a:cs typeface="Arial" pitchFamily="34" charset="0"/>
              </a:rPr>
              <a:t>El amigo Michel F6HTJ/P, </a:t>
            </a:r>
            <a:br>
              <a:rPr lang="ca-ES" sz="2400" b="1" dirty="0" smtClean="0">
                <a:latin typeface="Arial" pitchFamily="34" charset="0"/>
                <a:cs typeface="Arial" pitchFamily="34" charset="0"/>
              </a:rPr>
            </a:br>
            <a:r>
              <a:rPr lang="ca-ES" sz="2400" b="1" dirty="0" err="1" smtClean="0">
                <a:latin typeface="Arial" pitchFamily="34" charset="0"/>
                <a:cs typeface="Arial" pitchFamily="34" charset="0"/>
              </a:rPr>
              <a:t>Contest</a:t>
            </a:r>
            <a:r>
              <a:rPr lang="ca-ES" sz="2400" b="1" dirty="0" smtClean="0">
                <a:latin typeface="Arial" pitchFamily="34" charset="0"/>
                <a:cs typeface="Arial" pitchFamily="34" charset="0"/>
              </a:rPr>
              <a:t> IARU UHF, QRV 2.320MHz y 10GHz. </a:t>
            </a:r>
            <a:endParaRPr lang="ca-E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500438"/>
            <a:ext cx="1757346" cy="2824162"/>
          </a:xfrm>
        </p:spPr>
        <p:txBody>
          <a:bodyPr/>
          <a:lstStyle/>
          <a:p>
            <a:endParaRPr lang="ca-ES" dirty="0"/>
          </a:p>
        </p:txBody>
      </p:sp>
      <p:pic>
        <p:nvPicPr>
          <p:cNvPr id="295938" name="Picture 2" descr="C:\Documents and Settings\Benja\Escritorio\Xarla 10GHz\f6htj_th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214422"/>
            <a:ext cx="8157207" cy="5429288"/>
          </a:xfrm>
          <a:prstGeom prst="rect">
            <a:avLst/>
          </a:prstGeom>
          <a:noFill/>
        </p:spPr>
      </p:pic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8358214" y="1428736"/>
          <a:ext cx="400081" cy="523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87" name="Package" showAsIcon="1" r:id="rId5" imgW="1205640" imgH="686880" progId="Package">
                  <p:embed/>
                </p:oleObj>
              </mc:Choice>
              <mc:Fallback>
                <p:oleObj name="Package" showAsIcon="1" r:id="rId5" imgW="1205640" imgH="686880" progId="Package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58214" y="1428736"/>
                        <a:ext cx="400081" cy="5238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142852"/>
            <a:ext cx="7586658" cy="549844"/>
          </a:xfrm>
        </p:spPr>
        <p:txBody>
          <a:bodyPr>
            <a:normAutofit/>
          </a:bodyPr>
          <a:lstStyle/>
          <a:p>
            <a:pPr algn="ctr"/>
            <a:r>
              <a:rPr lang="ca-ES" sz="2800" dirty="0" smtClean="0">
                <a:latin typeface="Arial" pitchFamily="34" charset="0"/>
                <a:cs typeface="Arial" pitchFamily="34" charset="0"/>
              </a:rPr>
              <a:t>F6GBQ/P y EA5YB/P 10 y 24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GHz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78850" name="Picture 2" descr="D:\Disc D\Radio\Hiperfreq\F6GBQ\Ventoux avril 2006 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785794"/>
            <a:ext cx="6357950" cy="4769463"/>
          </a:xfrm>
          <a:prstGeom prst="rect">
            <a:avLst/>
          </a:prstGeom>
          <a:noFill/>
        </p:spPr>
      </p:pic>
      <p:pic>
        <p:nvPicPr>
          <p:cNvPr id="78851" name="Picture 3" descr="D:\Disc D\Radio\Hiperfreq\F6GBQ\F6GBQ y EA5Y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429000"/>
            <a:ext cx="4429124" cy="332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851648" cy="576064"/>
          </a:xfrm>
        </p:spPr>
        <p:txBody>
          <a:bodyPr>
            <a:normAutofit/>
          </a:bodyPr>
          <a:lstStyle/>
          <a:p>
            <a:pPr algn="ctr"/>
            <a:r>
              <a:rPr lang="es-ES" sz="3600" b="0" dirty="0" smtClean="0">
                <a:latin typeface="Arial" pitchFamily="34" charset="0"/>
                <a:cs typeface="Arial" pitchFamily="34" charset="0"/>
              </a:rPr>
              <a:t>Predicción RS Radar </a:t>
            </a:r>
            <a:r>
              <a:rPr lang="es-ES" sz="3600" b="0" dirty="0" err="1" smtClean="0">
                <a:latin typeface="Arial" pitchFamily="34" charset="0"/>
                <a:cs typeface="Arial" pitchFamily="34" charset="0"/>
              </a:rPr>
              <a:t>Meteo</a:t>
            </a:r>
            <a:endParaRPr lang="es-ES" sz="36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16770" name="Picture 2" descr="G:\radar 0848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412776"/>
            <a:ext cx="6057900" cy="4591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851648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RS evolución de la señal Baliza 10GHz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17794" name="Picture 2" descr="G:\F6XAD 0759 221009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4319443" cy="2376264"/>
          </a:xfrm>
          <a:prstGeom prst="rect">
            <a:avLst/>
          </a:prstGeom>
          <a:noFill/>
        </p:spPr>
      </p:pic>
      <p:pic>
        <p:nvPicPr>
          <p:cNvPr id="417795" name="Picture 3" descr="G:\F6XAD 0803 221009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5390" y="1412776"/>
            <a:ext cx="4319442" cy="2376264"/>
          </a:xfrm>
          <a:prstGeom prst="rect">
            <a:avLst/>
          </a:prstGeom>
          <a:noFill/>
        </p:spPr>
      </p:pic>
      <p:pic>
        <p:nvPicPr>
          <p:cNvPr id="417796" name="Picture 4" descr="G:\F6XAD 0847 221009 12º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9" y="4005065"/>
            <a:ext cx="4320480" cy="2376834"/>
          </a:xfrm>
          <a:prstGeom prst="rect">
            <a:avLst/>
          </a:prstGeom>
          <a:noFill/>
        </p:spPr>
      </p:pic>
      <p:pic>
        <p:nvPicPr>
          <p:cNvPr id="417797" name="Picture 5" descr="G:\rs F5XAD 1735 221009 63G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379" y="4005064"/>
            <a:ext cx="4209101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7851648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0" dirty="0" smtClean="0">
                <a:latin typeface="Arial" pitchFamily="34" charset="0"/>
                <a:cs typeface="Arial" pitchFamily="34" charset="0"/>
              </a:rPr>
              <a:t>RS efecto de una </a:t>
            </a:r>
            <a:r>
              <a:rPr lang="es-ES" sz="3600" b="0" dirty="0" err="1" smtClean="0">
                <a:latin typeface="Arial" pitchFamily="34" charset="0"/>
                <a:cs typeface="Arial" pitchFamily="34" charset="0"/>
              </a:rPr>
              <a:t>minitormenta</a:t>
            </a:r>
            <a:endParaRPr lang="es-ES" sz="36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19842" name="Picture 2" descr="G:\RS\mini Tormenta 08092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872875"/>
            <a:ext cx="6840760" cy="5796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</p:spPr>
        <p:txBody>
          <a:bodyPr>
            <a:normAutofit/>
          </a:bodyPr>
          <a:lstStyle/>
          <a:p>
            <a:r>
              <a:rPr lang="es-ES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Tipos</a:t>
            </a:r>
            <a:r>
              <a:rPr lang="ca-ES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s-ES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Propagación</a:t>
            </a:r>
            <a:r>
              <a:rPr lang="ca-ES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ca-ES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>
            <a:normAutofit lnSpcReduction="10000"/>
          </a:bodyPr>
          <a:lstStyle/>
          <a:p>
            <a:r>
              <a:rPr lang="es-ES" dirty="0" smtClean="0"/>
              <a:t>Visión óptica directa.</a:t>
            </a:r>
          </a:p>
          <a:p>
            <a:r>
              <a:rPr lang="es-ES" dirty="0" smtClean="0"/>
              <a:t>Tropo terrestre.</a:t>
            </a:r>
          </a:p>
          <a:p>
            <a:r>
              <a:rPr lang="es-ES" dirty="0" smtClean="0"/>
              <a:t>Tropo marina.</a:t>
            </a:r>
          </a:p>
          <a:p>
            <a:r>
              <a:rPr lang="es-ES" dirty="0" smtClean="0"/>
              <a:t>Tropo </a:t>
            </a:r>
            <a:r>
              <a:rPr lang="es-ES" dirty="0" err="1" smtClean="0"/>
              <a:t>scatter</a:t>
            </a:r>
            <a:r>
              <a:rPr lang="es-ES" dirty="0" smtClean="0"/>
              <a:t>, Dispersión tropo.</a:t>
            </a:r>
          </a:p>
          <a:p>
            <a:r>
              <a:rPr lang="es-ES" dirty="0" err="1" smtClean="0"/>
              <a:t>Raine</a:t>
            </a:r>
            <a:r>
              <a:rPr lang="es-ES" dirty="0" smtClean="0"/>
              <a:t> </a:t>
            </a:r>
            <a:r>
              <a:rPr lang="es-ES" dirty="0" err="1" smtClean="0"/>
              <a:t>scatter</a:t>
            </a:r>
            <a:r>
              <a:rPr lang="es-ES" dirty="0" smtClean="0"/>
              <a:t>, Dispersión por lluvia.</a:t>
            </a:r>
          </a:p>
          <a:p>
            <a:r>
              <a:rPr lang="es-ES" dirty="0" smtClean="0"/>
              <a:t>Snow </a:t>
            </a:r>
            <a:r>
              <a:rPr lang="es-ES" dirty="0" err="1" smtClean="0"/>
              <a:t>scatter</a:t>
            </a:r>
            <a:r>
              <a:rPr lang="es-ES" dirty="0" smtClean="0"/>
              <a:t>, Dispersión por nieve.</a:t>
            </a:r>
          </a:p>
          <a:p>
            <a:r>
              <a:rPr lang="es-ES" dirty="0" smtClean="0"/>
              <a:t>Mountain </a:t>
            </a:r>
            <a:r>
              <a:rPr lang="es-ES" dirty="0" err="1" smtClean="0"/>
              <a:t>scatter</a:t>
            </a:r>
            <a:r>
              <a:rPr lang="es-ES" dirty="0" smtClean="0"/>
              <a:t>, refracción montañas.</a:t>
            </a:r>
          </a:p>
          <a:p>
            <a:r>
              <a:rPr lang="es-ES" dirty="0" err="1" smtClean="0"/>
              <a:t>Plane</a:t>
            </a:r>
            <a:r>
              <a:rPr lang="es-ES" dirty="0" smtClean="0"/>
              <a:t> </a:t>
            </a:r>
            <a:r>
              <a:rPr lang="es-ES" dirty="0" err="1" smtClean="0"/>
              <a:t>scatter</a:t>
            </a:r>
            <a:r>
              <a:rPr lang="es-ES" dirty="0" smtClean="0"/>
              <a:t>, reflexión en </a:t>
            </a:r>
            <a:r>
              <a:rPr lang="es-ES" dirty="0" err="1" smtClean="0"/>
              <a:t>aviónes</a:t>
            </a:r>
            <a:r>
              <a:rPr lang="es-ES" dirty="0" smtClean="0"/>
              <a:t>.</a:t>
            </a:r>
          </a:p>
          <a:p>
            <a:r>
              <a:rPr lang="es-ES" dirty="0" smtClean="0"/>
              <a:t>Reflexión  en la luna  EME.</a:t>
            </a:r>
          </a:p>
          <a:p>
            <a:r>
              <a:rPr lang="es-ES" dirty="0" smtClean="0"/>
              <a:t>Reflexión en la Estación espacial.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72140"/>
          </a:xfrm>
        </p:spPr>
        <p:txBody>
          <a:bodyPr>
            <a:noAutofit/>
          </a:bodyPr>
          <a:lstStyle/>
          <a:p>
            <a:pPr algn="ctr"/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Rain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Scatter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. via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tormenta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en 10GHz SSB </a:t>
            </a:r>
            <a:br>
              <a:rPr lang="ca-ES" sz="2400" dirty="0" smtClean="0">
                <a:latin typeface="Arial" pitchFamily="34" charset="0"/>
                <a:cs typeface="Arial" pitchFamily="34" charset="0"/>
              </a:rPr>
            </a:br>
            <a:r>
              <a:rPr lang="ca-ES" sz="2400" dirty="0" smtClean="0">
                <a:latin typeface="Arial" pitchFamily="34" charset="0"/>
                <a:cs typeface="Arial" pitchFamily="34" charset="0"/>
              </a:rPr>
              <a:t>F6DRO, F5BUU,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Toulous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, sobre el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Pirineo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, </a:t>
            </a:r>
            <a:br>
              <a:rPr lang="ca-ES" sz="2400" dirty="0" smtClean="0">
                <a:latin typeface="Arial" pitchFamily="34" charset="0"/>
                <a:cs typeface="Arial" pitchFamily="34" charset="0"/>
              </a:rPr>
            </a:b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alturas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más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3000 m,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sín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visión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directa.</a:t>
            </a:r>
            <a:endParaRPr lang="ca-E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D:\Disc D\Radio\RS\150706\radar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44824"/>
            <a:ext cx="4036356" cy="4389437"/>
          </a:xfrm>
          <a:prstGeom prst="rect">
            <a:avLst/>
          </a:prstGeom>
          <a:noFill/>
        </p:spPr>
      </p:pic>
      <p:pic>
        <p:nvPicPr>
          <p:cNvPr id="6148" name="Picture 4" descr="C:\Documents and Settings\Benja\Escritorio\Xarla 10GHz\Seleccionats\RS\Toulus RS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988840"/>
            <a:ext cx="4957644" cy="4000528"/>
          </a:xfrm>
          <a:prstGeom prst="rect">
            <a:avLst/>
          </a:prstGeom>
          <a:noFill/>
        </p:spPr>
      </p:pic>
      <p:graphicFrame>
        <p:nvGraphicFramePr>
          <p:cNvPr id="264193" name="Object 1"/>
          <p:cNvGraphicFramePr>
            <a:graphicFrameLocks noChangeAspect="1"/>
          </p:cNvGraphicFramePr>
          <p:nvPr/>
        </p:nvGraphicFramePr>
        <p:xfrm>
          <a:off x="7572396" y="1428736"/>
          <a:ext cx="642942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195" name="Package" showAsIcon="1" r:id="rId6" imgW="964440" imgH="686880" progId="Package">
                  <p:embed/>
                </p:oleObj>
              </mc:Choice>
              <mc:Fallback>
                <p:oleObj name="Package" showAsIcon="1" r:id="rId6" imgW="964440" imgH="686880" progId="Package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2396" y="1428736"/>
                        <a:ext cx="642942" cy="544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621852"/>
          </a:xfrm>
        </p:spPr>
        <p:txBody>
          <a:bodyPr>
            <a:normAutofit/>
          </a:bodyPr>
          <a:lstStyle/>
          <a:p>
            <a:pPr algn="ctr"/>
            <a:r>
              <a:rPr lang="ca-ES" sz="3600" dirty="0" err="1" smtClean="0"/>
              <a:t>Actividad</a:t>
            </a:r>
            <a:r>
              <a:rPr lang="ca-ES" sz="3600" dirty="0" smtClean="0"/>
              <a:t> RS mapa de </a:t>
            </a:r>
            <a:r>
              <a:rPr lang="ca-ES" sz="3600" dirty="0" err="1" smtClean="0"/>
              <a:t>relampagos</a:t>
            </a:r>
            <a:endParaRPr lang="ca-ES" sz="3600" dirty="0"/>
          </a:p>
        </p:txBody>
      </p:sp>
      <p:pic>
        <p:nvPicPr>
          <p:cNvPr id="2050" name="Picture 2" descr="D:\Disc D\Radio\RS\150706\150706.bmp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927766"/>
            <a:ext cx="7215238" cy="5790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15352" cy="784108"/>
          </a:xfrm>
        </p:spPr>
        <p:txBody>
          <a:bodyPr>
            <a:noAutofit/>
          </a:bodyPr>
          <a:lstStyle/>
          <a:p>
            <a:pPr algn="ctr"/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Experiencias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QTH-QTH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Raine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scatter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ca-ES" sz="2400" dirty="0" smtClean="0">
                <a:latin typeface="Arial" pitchFamily="34" charset="0"/>
                <a:cs typeface="Arial" pitchFamily="34" charset="0"/>
              </a:rPr>
            </a:br>
            <a:r>
              <a:rPr lang="ca-ES" sz="2400" dirty="0" smtClean="0">
                <a:latin typeface="Arial" pitchFamily="34" charset="0"/>
                <a:cs typeface="Arial" pitchFamily="34" charset="0"/>
              </a:rPr>
              <a:t>F5BUU (JN03PO)</a:t>
            </a:r>
            <a:endParaRPr lang="ca-E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7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211960" y="1484784"/>
            <a:ext cx="417958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0" name="Picture 4" descr="C:\Documents and Settings\Benja\Escritorio\Xarla 10GHz\Seleccionats\Fotos\F6BUU QT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268760"/>
            <a:ext cx="3960440" cy="5289136"/>
          </a:xfrm>
          <a:prstGeom prst="rect">
            <a:avLst/>
          </a:prstGeom>
          <a:noFill/>
        </p:spPr>
      </p:pic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8532440" y="260648"/>
          <a:ext cx="466725" cy="473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099" name="Package" showAsIcon="1" r:id="rId6" imgW="2157480" imgH="686880" progId="Package">
                  <p:embed/>
                </p:oleObj>
              </mc:Choice>
              <mc:Fallback>
                <p:oleObj name="Package" showAsIcon="1" r:id="rId6" imgW="2157480" imgH="686880" progId="Package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2440" y="260648"/>
                        <a:ext cx="466725" cy="4730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188640"/>
            <a:ext cx="8572560" cy="811468"/>
          </a:xfrm>
        </p:spPr>
        <p:txBody>
          <a:bodyPr>
            <a:normAutofit/>
          </a:bodyPr>
          <a:lstStyle/>
          <a:p>
            <a:pPr algn="ctr"/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Rain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Scatter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. Monitor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elevación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10º azimut 3º </a:t>
            </a:r>
            <a:br>
              <a:rPr lang="ca-ES" sz="2400" dirty="0" smtClean="0">
                <a:latin typeface="Arial" pitchFamily="34" charset="0"/>
                <a:cs typeface="Arial" pitchFamily="34" charset="0"/>
              </a:rPr>
            </a:br>
            <a:r>
              <a:rPr lang="ca-ES" sz="2400" dirty="0" smtClean="0">
                <a:latin typeface="Arial" pitchFamily="34" charset="0"/>
                <a:cs typeface="Arial" pitchFamily="34" charset="0"/>
              </a:rPr>
              <a:t>QSO costa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Atlantique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 – costa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Mediterranea</a:t>
            </a:r>
            <a:endParaRPr lang="ca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5500702"/>
            <a:ext cx="1114404" cy="823898"/>
          </a:xfrm>
        </p:spPr>
        <p:txBody>
          <a:bodyPr/>
          <a:lstStyle/>
          <a:p>
            <a:endParaRPr lang="ca-ES" dirty="0"/>
          </a:p>
        </p:txBody>
      </p:sp>
      <p:pic>
        <p:nvPicPr>
          <p:cNvPr id="245761" name="Picture 1" descr="G:\IMG_0007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124744"/>
            <a:ext cx="7072362" cy="5304646"/>
          </a:xfrm>
          <a:prstGeom prst="rect">
            <a:avLst/>
          </a:prstGeom>
          <a:noFill/>
        </p:spPr>
      </p:pic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8172400" y="1700808"/>
          <a:ext cx="571504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51" name="Package" showAsIcon="1" r:id="rId5" imgW="977040" imgH="686880" progId="Package">
                  <p:embed/>
                </p:oleObj>
              </mc:Choice>
              <mc:Fallback>
                <p:oleObj name="Package" showAsIcon="1" r:id="rId5" imgW="977040" imgH="686880" progId="Package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00" y="1700808"/>
                        <a:ext cx="571504" cy="5715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es-ES" sz="2800" dirty="0" smtClean="0">
                <a:latin typeface="Arial" pitchFamily="34" charset="0"/>
                <a:cs typeface="Arial" pitchFamily="34" charset="0"/>
              </a:rPr>
              <a:t>Rain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scatter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en SSB, Burdeos-Barcelona</a:t>
            </a:r>
            <a:br>
              <a:rPr lang="es-ES" sz="2800" dirty="0" smtClean="0">
                <a:latin typeface="Arial" pitchFamily="34" charset="0"/>
                <a:cs typeface="Arial" pitchFamily="34" charset="0"/>
              </a:rPr>
            </a:br>
            <a:r>
              <a:rPr lang="es-ES" sz="2800" dirty="0" smtClean="0">
                <a:latin typeface="Arial" pitchFamily="34" charset="0"/>
                <a:cs typeface="Arial" pitchFamily="34" charset="0"/>
              </a:rPr>
              <a:t>Mapa. EA3XU antena dirección 3º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28662" y="2571744"/>
            <a:ext cx="1285884" cy="1571636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2560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6354257" cy="513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50414"/>
          </a:xfrm>
        </p:spPr>
        <p:txBody>
          <a:bodyPr>
            <a:normAutofit/>
          </a:bodyPr>
          <a:lstStyle/>
          <a:p>
            <a:pPr algn="ctr"/>
            <a:r>
              <a:rPr lang="ca-ES" sz="3200" dirty="0" smtClean="0">
                <a:latin typeface="Arial" pitchFamily="34" charset="0"/>
                <a:cs typeface="Arial" pitchFamily="34" charset="0"/>
              </a:rPr>
              <a:t>Mapa </a:t>
            </a:r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predicción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tropo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</a:t>
            </a:r>
            <a:endParaRPr lang="ca-E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80899" name="Picture 3" descr="D:\Disc D\Radio\Hiperfreq\Expediciones\2004\010804\0108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000108"/>
            <a:ext cx="8240350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14380"/>
          </a:xfrm>
        </p:spPr>
        <p:txBody>
          <a:bodyPr>
            <a:noAutofit/>
          </a:bodyPr>
          <a:lstStyle/>
          <a:p>
            <a:pPr algn="ctr"/>
            <a:r>
              <a:rPr lang="nl-NL" sz="2400" b="1" dirty="0" smtClean="0">
                <a:latin typeface="Arial" pitchFamily="34" charset="0"/>
                <a:cs typeface="Arial" pitchFamily="34" charset="0"/>
              </a:rPr>
              <a:t>RS, la baliza F5ZTT/b en 10.368,950 MHz de JN14EB </a:t>
            </a:r>
            <a:br>
              <a:rPr lang="nl-NL" sz="2400" b="1" dirty="0" smtClean="0">
                <a:latin typeface="Arial" pitchFamily="34" charset="0"/>
                <a:cs typeface="Arial" pitchFamily="34" charset="0"/>
              </a:rPr>
            </a:br>
            <a:r>
              <a:rPr lang="nl-NL" sz="2400" b="1" dirty="0" smtClean="0">
                <a:latin typeface="Arial" pitchFamily="34" charset="0"/>
                <a:cs typeface="Arial" pitchFamily="34" charset="0"/>
              </a:rPr>
              <a:t>sobre montañas de 3000m.</a:t>
            </a:r>
            <a:endParaRPr lang="ca-E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 dirty="0"/>
          </a:p>
        </p:txBody>
      </p:sp>
      <p:pic>
        <p:nvPicPr>
          <p:cNvPr id="70661" name="Picture 5" descr="C:\Documents and Settings\Benja\Escritorio\Xarla 10GHz\Seleccionats\RS\F5XAD 1547 120607p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000124"/>
            <a:ext cx="6929486" cy="5857876"/>
          </a:xfrm>
          <a:prstGeom prst="rect">
            <a:avLst/>
          </a:prstGeom>
          <a:noFill/>
        </p:spPr>
      </p:pic>
      <p:graphicFrame>
        <p:nvGraphicFramePr>
          <p:cNvPr id="70660" name="Object 4"/>
          <p:cNvGraphicFramePr>
            <a:graphicFrameLocks noChangeAspect="1"/>
          </p:cNvGraphicFramePr>
          <p:nvPr/>
        </p:nvGraphicFramePr>
        <p:xfrm>
          <a:off x="7812360" y="692696"/>
          <a:ext cx="1181129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2" name="Package" showAsIcon="1" r:id="rId5" imgW="1649880" imgH="686880" progId="Package">
                  <p:embed/>
                </p:oleObj>
              </mc:Choice>
              <mc:Fallback>
                <p:oleObj name="Package" showAsIcon="1" r:id="rId5" imgW="1649880" imgH="686880" progId="Package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360" y="692696"/>
                        <a:ext cx="1181129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22866"/>
          </a:xfrm>
        </p:spPr>
        <p:txBody>
          <a:bodyPr>
            <a:noAutofit/>
          </a:bodyPr>
          <a:lstStyle/>
          <a:p>
            <a:pPr algn="ctr"/>
            <a:r>
              <a:rPr lang="ca-ES" sz="3200" dirty="0" smtClean="0"/>
              <a:t> Registro de </a:t>
            </a:r>
            <a:r>
              <a:rPr lang="ca-ES" sz="3200" dirty="0" err="1" smtClean="0"/>
              <a:t>relampagos</a:t>
            </a:r>
            <a:r>
              <a:rPr lang="ca-ES" sz="3200" dirty="0" smtClean="0"/>
              <a:t> sobre </a:t>
            </a:r>
            <a:r>
              <a:rPr lang="ca-ES" sz="3200" dirty="0" err="1" smtClean="0"/>
              <a:t>Perpignan</a:t>
            </a:r>
            <a:endParaRPr lang="ca-ES" sz="3200" dirty="0"/>
          </a:p>
        </p:txBody>
      </p:sp>
      <p:pic>
        <p:nvPicPr>
          <p:cNvPr id="2050" name="Picture 2" descr="D:\Disc D\Radio\RS\150706\150706.bmp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196752"/>
            <a:ext cx="6572296" cy="5274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72560" cy="571504"/>
          </a:xfrm>
        </p:spPr>
        <p:txBody>
          <a:bodyPr>
            <a:normAutofit/>
          </a:bodyPr>
          <a:lstStyle/>
          <a:p>
            <a:pPr algn="ctr"/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Tropo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scatter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 F6BVA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QTH-QTH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72707" name="Picture 3" descr="C:\Documents and Settings\Benja\Escritorio\Xarla 10GHz\Seleccionats\TROPO SCATTER\cami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928670"/>
            <a:ext cx="7643866" cy="5783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72560" cy="857248"/>
          </a:xfrm>
        </p:spPr>
        <p:txBody>
          <a:bodyPr>
            <a:noAutofit/>
          </a:bodyPr>
          <a:lstStyle/>
          <a:p>
            <a:pPr algn="ctr"/>
            <a:r>
              <a:rPr lang="ca-E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ca-ES" sz="2800" b="1" dirty="0" smtClean="0">
                <a:latin typeface="Arial" pitchFamily="34" charset="0"/>
                <a:cs typeface="Arial" pitchFamily="34" charset="0"/>
              </a:rPr>
            </a:br>
            <a:r>
              <a:rPr lang="ca-ES" sz="2400" b="1" dirty="0" smtClean="0">
                <a:latin typeface="Arial" pitchFamily="34" charset="0"/>
                <a:cs typeface="Arial" pitchFamily="34" charset="0"/>
              </a:rPr>
              <a:t> Condiciones </a:t>
            </a:r>
            <a:r>
              <a:rPr lang="ca-ES" sz="2400" b="1" dirty="0" err="1" smtClean="0">
                <a:latin typeface="Arial" pitchFamily="34" charset="0"/>
                <a:cs typeface="Arial" pitchFamily="34" charset="0"/>
              </a:rPr>
              <a:t>Meteo</a:t>
            </a:r>
            <a:r>
              <a:rPr lang="ca-ES" sz="2400" b="1" dirty="0" smtClean="0">
                <a:latin typeface="Arial" pitchFamily="34" charset="0"/>
                <a:cs typeface="Arial" pitchFamily="34" charset="0"/>
              </a:rPr>
              <a:t>: QSO 10GHz, </a:t>
            </a:r>
            <a:r>
              <a:rPr lang="ca-ES" sz="2400" b="1" dirty="0" err="1" smtClean="0">
                <a:latin typeface="Arial" pitchFamily="34" charset="0"/>
                <a:cs typeface="Arial" pitchFamily="34" charset="0"/>
              </a:rPr>
              <a:t>Toulon-Barcelona</a:t>
            </a:r>
            <a:r>
              <a:rPr lang="ca-ES" sz="2400" b="1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ca-ES" sz="2400" b="1" dirty="0" smtClean="0">
                <a:latin typeface="Arial" pitchFamily="34" charset="0"/>
                <a:cs typeface="Arial" pitchFamily="34" charset="0"/>
              </a:rPr>
            </a:br>
            <a:r>
              <a:rPr lang="ca-ES" sz="2400" b="1" dirty="0" err="1" smtClean="0">
                <a:latin typeface="Arial" pitchFamily="34" charset="0"/>
                <a:cs typeface="Arial" pitchFamily="34" charset="0"/>
              </a:rPr>
              <a:t>QSOs</a:t>
            </a:r>
            <a:r>
              <a:rPr lang="ca-E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400" b="1" dirty="0" err="1" smtClean="0">
                <a:latin typeface="Arial" pitchFamily="34" charset="0"/>
                <a:cs typeface="Arial" pitchFamily="34" charset="0"/>
              </a:rPr>
              <a:t>tropo</a:t>
            </a:r>
            <a:r>
              <a:rPr lang="ca-E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2400" b="1" dirty="0" err="1" smtClean="0">
                <a:latin typeface="Arial" pitchFamily="34" charset="0"/>
                <a:cs typeface="Arial" pitchFamily="34" charset="0"/>
              </a:rPr>
              <a:t>scatter</a:t>
            </a:r>
            <a:r>
              <a:rPr lang="ca-ES" sz="2400" b="1" dirty="0" smtClean="0">
                <a:latin typeface="Arial" pitchFamily="34" charset="0"/>
                <a:cs typeface="Arial" pitchFamily="34" charset="0"/>
              </a:rPr>
              <a:t> en 10GHz, </a:t>
            </a:r>
            <a:r>
              <a:rPr lang="ca-ES" sz="2400" b="1" dirty="0" err="1" smtClean="0">
                <a:latin typeface="Arial" pitchFamily="34" charset="0"/>
                <a:cs typeface="Arial" pitchFamily="34" charset="0"/>
              </a:rPr>
              <a:t>QTH-QTH</a:t>
            </a:r>
            <a:r>
              <a:rPr lang="ca-ES" sz="2400" b="1" dirty="0" smtClean="0">
                <a:latin typeface="Arial" pitchFamily="34" charset="0"/>
                <a:cs typeface="Arial" pitchFamily="34" charset="0"/>
              </a:rPr>
              <a:t> 370 </a:t>
            </a:r>
            <a:r>
              <a:rPr lang="ca-ES" sz="2400" b="1" dirty="0" err="1" smtClean="0">
                <a:latin typeface="Arial" pitchFamily="34" charset="0"/>
                <a:cs typeface="Arial" pitchFamily="34" charset="0"/>
              </a:rPr>
              <a:t>kms</a:t>
            </a:r>
            <a:endParaRPr lang="ca-E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74754" name="Picture 2" descr="D:\Disc D\Radio\10GHz\tropo07\Tropo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71612"/>
            <a:ext cx="6357982" cy="4795551"/>
          </a:xfrm>
          <a:prstGeom prst="rect">
            <a:avLst/>
          </a:prstGeom>
          <a:noFill/>
        </p:spPr>
      </p:pic>
      <p:pic>
        <p:nvPicPr>
          <p:cNvPr id="74755" name="Picture 3" descr="D:\Disc D\Radio\10GHz\tropo07\Mar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000240"/>
            <a:ext cx="4572032" cy="4128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50414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 smtClean="0"/>
              <a:t>Comunicación visión directa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 flipV="1">
            <a:off x="4286248" y="3571876"/>
            <a:ext cx="1900222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ca-ES" dirty="0"/>
          </a:p>
        </p:txBody>
      </p:sp>
      <p:pic>
        <p:nvPicPr>
          <p:cNvPr id="169986" name="Picture 2" descr="G:\Ultims\10GHz visual c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908720"/>
            <a:ext cx="6381750" cy="5629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66370"/>
          </a:xfrm>
        </p:spPr>
        <p:txBody>
          <a:bodyPr>
            <a:noAutofit/>
          </a:bodyPr>
          <a:lstStyle/>
          <a:p>
            <a:pPr algn="ctr"/>
            <a:r>
              <a:rPr lang="es-ES" sz="2400" dirty="0" smtClean="0">
                <a:latin typeface="Arial" pitchFamily="34" charset="0"/>
                <a:cs typeface="Arial" pitchFamily="34" charset="0"/>
              </a:rPr>
              <a:t>Test con Malta. Primer QSO  en 10GHz 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9H1-EA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2400" dirty="0" smtClean="0">
                <a:latin typeface="Arial" pitchFamily="34" charset="0"/>
                <a:cs typeface="Arial" pitchFamily="34" charset="0"/>
              </a:rPr>
            </a:b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9H1ES&lt;</a:t>
            </a:r>
            <a:r>
              <a:rPr lang="es-ES" sz="24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-&gt;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EA5YB/3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desde JN01XG. Costas del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Garraf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2400" dirty="0" smtClean="0">
                <a:latin typeface="Arial" pitchFamily="34" charset="0"/>
                <a:cs typeface="Arial" pitchFamily="34" charset="0"/>
              </a:rPr>
            </a:br>
            <a:r>
              <a:rPr lang="es-ES" sz="2400" dirty="0" smtClean="0">
                <a:latin typeface="Arial" pitchFamily="34" charset="0"/>
                <a:cs typeface="Arial" pitchFamily="34" charset="0"/>
              </a:rPr>
              <a:t>la señal de EA3XU en JN11IP no paso.  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84674" name="Picture 2" descr="G:\Gravacions\Final\EA5YB 3  9H1E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874252"/>
            <a:ext cx="8223202" cy="4269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071546"/>
          </a:xfrm>
        </p:spPr>
        <p:txBody>
          <a:bodyPr>
            <a:noAutofit/>
          </a:bodyPr>
          <a:lstStyle/>
          <a:p>
            <a:pPr algn="ctr"/>
            <a:r>
              <a:rPr lang="es-ES" sz="2800" dirty="0" smtClean="0">
                <a:latin typeface="Arial" pitchFamily="34" charset="0"/>
                <a:cs typeface="Arial" pitchFamily="34" charset="0"/>
              </a:rPr>
              <a:t>EA5YB/3 Vicente, desde les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altures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de les costas del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Garraf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en JN01GX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428736"/>
            <a:ext cx="6286544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16632"/>
            <a:ext cx="8229600" cy="576064"/>
          </a:xfrm>
        </p:spPr>
        <p:txBody>
          <a:bodyPr>
            <a:normAutofit/>
          </a:bodyPr>
          <a:lstStyle/>
          <a:p>
            <a:pPr algn="ctr"/>
            <a:r>
              <a:rPr lang="ca-ES" sz="2400" dirty="0" smtClean="0">
                <a:latin typeface="Arial" pitchFamily="34" charset="0"/>
                <a:cs typeface="Arial" pitchFamily="34" charset="0"/>
              </a:rPr>
              <a:t>10GHz. QSO 9H1ES </a:t>
            </a:r>
            <a:r>
              <a:rPr lang="ca-ES" sz="2400" dirty="0" err="1" smtClean="0">
                <a:latin typeface="Arial" pitchFamily="34" charset="0"/>
                <a:cs typeface="Arial" pitchFamily="34" charset="0"/>
              </a:rPr>
              <a:t>Isla</a:t>
            </a:r>
            <a:r>
              <a:rPr lang="ca-ES" sz="2400" smtClean="0">
                <a:latin typeface="Arial" pitchFamily="34" charset="0"/>
                <a:cs typeface="Arial" pitchFamily="34" charset="0"/>
              </a:rPr>
              <a:t> de Malta </a:t>
            </a:r>
            <a:r>
              <a:rPr lang="ca-ES" sz="2400" dirty="0" smtClean="0">
                <a:latin typeface="Arial" pitchFamily="34" charset="0"/>
                <a:cs typeface="Arial" pitchFamily="34" charset="0"/>
              </a:rPr>
              <a:t>- (Barcelona)</a:t>
            </a:r>
            <a:endParaRPr lang="ca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87043" name="Picture 3" descr="D:\Disc D\Radio\Hiperfreq\Expediciones\240705\Torre Ba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143116"/>
            <a:ext cx="6000792" cy="4500594"/>
          </a:xfrm>
          <a:prstGeom prst="rect">
            <a:avLst/>
          </a:prstGeom>
          <a:noFill/>
        </p:spPr>
      </p:pic>
      <p:pic>
        <p:nvPicPr>
          <p:cNvPr id="87044" name="Picture 4" descr="D:\Disc D\Radio\Hiperfreq\Expediciones\240705\9H1ES EA3XU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7" y="1000108"/>
            <a:ext cx="4214841" cy="2771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621852"/>
          </a:xfrm>
        </p:spPr>
        <p:txBody>
          <a:bodyPr>
            <a:normAutofit/>
          </a:bodyPr>
          <a:lstStyle/>
          <a:p>
            <a:pPr algn="ctr"/>
            <a:r>
              <a:rPr lang="ca-ES" sz="3600" dirty="0" smtClean="0"/>
              <a:t>Condiciones </a:t>
            </a:r>
            <a:r>
              <a:rPr lang="ca-ES" sz="3600" dirty="0" err="1" smtClean="0"/>
              <a:t>tropo</a:t>
            </a:r>
            <a:endParaRPr lang="ca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95234" name="Picture 2" descr="D:\Disc D\Radio\Hiperfreq\Expediciones\270705\270705 tropo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006490"/>
            <a:ext cx="8136904" cy="573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71438"/>
            <a:ext cx="8229600" cy="785794"/>
          </a:xfrm>
        </p:spPr>
        <p:txBody>
          <a:bodyPr>
            <a:normAutofit fontScale="90000"/>
          </a:bodyPr>
          <a:lstStyle/>
          <a:p>
            <a:pPr algn="ctr"/>
            <a:r>
              <a:rPr lang="ca-ES" sz="3200" b="1" dirty="0" smtClean="0"/>
              <a:t> </a:t>
            </a:r>
            <a:r>
              <a:rPr lang="ca-ES" sz="3200" b="1" dirty="0" err="1" smtClean="0"/>
              <a:t>Desde</a:t>
            </a:r>
            <a:r>
              <a:rPr lang="ca-ES" sz="3200" b="1" dirty="0" smtClean="0"/>
              <a:t> Monte Caro (1440m. </a:t>
            </a:r>
            <a:r>
              <a:rPr lang="ca-ES" sz="3200" b="1" dirty="0" err="1" smtClean="0"/>
              <a:t>asl</a:t>
            </a:r>
            <a:r>
              <a:rPr lang="ca-ES" sz="3200" b="1" dirty="0" smtClean="0"/>
              <a:t>) – </a:t>
            </a:r>
            <a:r>
              <a:rPr lang="ca-ES" sz="3200" b="1" dirty="0" err="1" smtClean="0"/>
              <a:t>Viarreggio</a:t>
            </a:r>
            <a:r>
              <a:rPr lang="ca-ES" sz="3200" b="1" dirty="0" smtClean="0"/>
              <a:t> 879kms</a:t>
            </a:r>
            <a:br>
              <a:rPr lang="ca-ES" sz="3200" b="1" dirty="0" smtClean="0"/>
            </a:br>
            <a:r>
              <a:rPr lang="ca-ES" sz="3200" b="1" dirty="0" smtClean="0"/>
              <a:t>27/juliol/2005 a 17:43 QSO I4TTZ/5 –EA3XU/P</a:t>
            </a:r>
            <a:endParaRPr lang="ca-ES" sz="3200" b="1" dirty="0"/>
          </a:p>
        </p:txBody>
      </p:sp>
      <p:pic>
        <p:nvPicPr>
          <p:cNvPr id="29593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883107"/>
            <a:ext cx="7858180" cy="5974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5720" y="0"/>
            <a:ext cx="8401080" cy="642918"/>
          </a:xfrm>
        </p:spPr>
        <p:txBody>
          <a:bodyPr>
            <a:normAutofit/>
          </a:bodyPr>
          <a:lstStyle/>
          <a:p>
            <a:pPr algn="ctr"/>
            <a:r>
              <a:rPr lang="ca-ES" sz="2800" b="1" dirty="0" smtClean="0"/>
              <a:t>QSO 10GHz (EA3—9H1), Malta 9H1ES, 9H1VW</a:t>
            </a:r>
            <a:endParaRPr lang="ca-ES" sz="28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/>
          </a:p>
        </p:txBody>
      </p:sp>
      <p:pic>
        <p:nvPicPr>
          <p:cNvPr id="93187" name="Picture 3" descr="D:\Disc D\Radio\Hiperfreq\Expediciones\270705\9H1ES\9h1es - 9h1v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785794"/>
            <a:ext cx="7858180" cy="5893635"/>
          </a:xfrm>
          <a:prstGeom prst="rect">
            <a:avLst/>
          </a:prstGeom>
          <a:noFill/>
        </p:spPr>
      </p:pic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8572528" y="714356"/>
          <a:ext cx="390525" cy="533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48" name="Package" showAsIcon="1" r:id="rId5" imgW="2093760" imgH="686880" progId="Package">
                  <p:embed/>
                </p:oleObj>
              </mc:Choice>
              <mc:Fallback>
                <p:oleObj name="Package" showAsIcon="1" r:id="rId5" imgW="2093760" imgH="68688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28" y="714356"/>
                        <a:ext cx="390525" cy="5333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1414"/>
            <a:ext cx="8686800" cy="928670"/>
          </a:xfrm>
        </p:spPr>
        <p:txBody>
          <a:bodyPr>
            <a:noAutofit/>
          </a:bodyPr>
          <a:lstStyle/>
          <a:p>
            <a:pPr algn="ctr"/>
            <a:r>
              <a:rPr lang="ca-ES" sz="3200" dirty="0" err="1" smtClean="0"/>
              <a:t>Puesta</a:t>
            </a:r>
            <a:r>
              <a:rPr lang="ca-ES" sz="3200" dirty="0" smtClean="0"/>
              <a:t> de sol en Malta,</a:t>
            </a:r>
            <a:br>
              <a:rPr lang="ca-ES" sz="3200" dirty="0" smtClean="0"/>
            </a:br>
            <a:r>
              <a:rPr lang="ca-ES" sz="3200" dirty="0" smtClean="0"/>
              <a:t>al acabar el QSO de 10GHz   (EA3---9H1)</a:t>
            </a:r>
            <a:endParaRPr lang="ca-ES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428868"/>
            <a:ext cx="7115196" cy="3697295"/>
          </a:xfrm>
        </p:spPr>
        <p:txBody>
          <a:bodyPr/>
          <a:lstStyle/>
          <a:p>
            <a:endParaRPr lang="ca-ES" dirty="0"/>
          </a:p>
        </p:txBody>
      </p:sp>
      <p:pic>
        <p:nvPicPr>
          <p:cNvPr id="94210" name="Picture 2" descr="D:\Disc D\Radio\Hiperfreq\Expediciones\270705\9H1ES\IMG_17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000108"/>
            <a:ext cx="7715304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57232"/>
          </a:xfrm>
        </p:spPr>
        <p:txBody>
          <a:bodyPr>
            <a:noAutofit/>
          </a:bodyPr>
          <a:lstStyle/>
          <a:p>
            <a:pPr algn="ctr"/>
            <a:r>
              <a:rPr lang="ca-ES" sz="2800" dirty="0" smtClean="0">
                <a:latin typeface="Arial" pitchFamily="34" charset="0"/>
                <a:cs typeface="Arial" pitchFamily="34" charset="0"/>
              </a:rPr>
              <a:t>Mapa QSO 10GHz EA3-----9H1</a:t>
            </a:r>
            <a:br>
              <a:rPr lang="ca-ES" sz="2800" dirty="0" smtClean="0">
                <a:latin typeface="Arial" pitchFamily="34" charset="0"/>
                <a:cs typeface="Arial" pitchFamily="34" charset="0"/>
              </a:rPr>
            </a:br>
            <a:r>
              <a:rPr lang="ca-ES" sz="2800" dirty="0" smtClean="0">
                <a:latin typeface="Arial" pitchFamily="34" charset="0"/>
                <a:cs typeface="Arial" pitchFamily="34" charset="0"/>
              </a:rPr>
              <a:t>Monte Caro JN00ET-----JM75FV (1344 </a:t>
            </a:r>
            <a:r>
              <a:rPr lang="ca-ES" sz="2800" dirty="0" err="1" smtClean="0">
                <a:latin typeface="Arial" pitchFamily="34" charset="0"/>
                <a:cs typeface="Arial" pitchFamily="34" charset="0"/>
              </a:rPr>
              <a:t>kms</a:t>
            </a:r>
            <a:r>
              <a:rPr lang="ca-ES" sz="2800" dirty="0" smtClean="0">
                <a:latin typeface="Arial" pitchFamily="34" charset="0"/>
                <a:cs typeface="Arial" pitchFamily="34" charset="0"/>
              </a:rPr>
              <a:t>) </a:t>
            </a:r>
            <a:endParaRPr lang="ca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446501" y="1935163"/>
            <a:ext cx="6250998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851648" cy="576064"/>
          </a:xfrm>
        </p:spPr>
        <p:txBody>
          <a:bodyPr>
            <a:normAutofit/>
          </a:bodyPr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Records 10GHz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547660" y="908720"/>
          <a:ext cx="6192696" cy="5616629"/>
        </p:xfrm>
        <a:graphic>
          <a:graphicData uri="http://schemas.openxmlformats.org/drawingml/2006/table">
            <a:tbl>
              <a:tblPr/>
              <a:tblGrid>
                <a:gridCol w="774087"/>
                <a:gridCol w="774087"/>
                <a:gridCol w="774087"/>
                <a:gridCol w="774087"/>
                <a:gridCol w="774087"/>
                <a:gridCol w="774087"/>
                <a:gridCol w="774087"/>
                <a:gridCol w="774087"/>
              </a:tblGrid>
              <a:tr h="23321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 b="1" dirty="0" err="1">
                          <a:latin typeface="Times New Roman"/>
                          <a:ea typeface="Times New Roman"/>
                          <a:cs typeface="Times New Roman"/>
                        </a:rPr>
                        <a:t>Mode</a:t>
                      </a:r>
                      <a:r>
                        <a:rPr lang="es-ES" sz="7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s-ES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 b="1">
                          <a:latin typeface="Times New Roman"/>
                          <a:ea typeface="Times New Roman"/>
                          <a:cs typeface="Times New Roman"/>
                        </a:rPr>
                        <a:t>Station A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 b="1">
                          <a:latin typeface="Times New Roman"/>
                          <a:ea typeface="Times New Roman"/>
                          <a:cs typeface="Times New Roman"/>
                        </a:rPr>
                        <a:t>Station B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 b="1">
                          <a:latin typeface="Times New Roman"/>
                          <a:ea typeface="Times New Roman"/>
                          <a:cs typeface="Times New Roman"/>
                        </a:rPr>
                        <a:t>Mode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 b="1">
                          <a:latin typeface="Times New Roman"/>
                          <a:ea typeface="Times New Roman"/>
                          <a:cs typeface="Times New Roman"/>
                        </a:rPr>
                        <a:t>Date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 b="1">
                          <a:latin typeface="Times New Roman"/>
                          <a:ea typeface="Times New Roman"/>
                          <a:cs typeface="Times New Roman"/>
                        </a:rPr>
                        <a:t>Distance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21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 b="1">
                          <a:latin typeface="Times New Roman"/>
                          <a:ea typeface="Times New Roman"/>
                          <a:cs typeface="Times New Roman"/>
                        </a:rPr>
                        <a:t>Call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 b="1">
                          <a:latin typeface="Times New Roman"/>
                          <a:ea typeface="Times New Roman"/>
                          <a:cs typeface="Times New Roman"/>
                        </a:rPr>
                        <a:t>Locator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 b="1">
                          <a:latin typeface="Times New Roman"/>
                          <a:ea typeface="Times New Roman"/>
                          <a:cs typeface="Times New Roman"/>
                        </a:rPr>
                        <a:t>Call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 b="1">
                          <a:latin typeface="Times New Roman"/>
                          <a:ea typeface="Times New Roman"/>
                          <a:cs typeface="Times New Roman"/>
                        </a:rPr>
                        <a:t>Locator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9616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>
                          <a:latin typeface="Times New Roman"/>
                          <a:ea typeface="Times New Roman"/>
                          <a:cs typeface="Times New Roman"/>
                        </a:rPr>
                        <a:t>Tropo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4X/DJ4AM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I/DJ3KM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2000-06-25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2079 </a:t>
                      </a:r>
                      <a:endParaRPr lang="es-ES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I0SNY/EA9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IM75IV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I0YLI/IE9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JM68NR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FM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1983-07-08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1660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F6DKW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JN18CS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SM4DHN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JP60VA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2003-11-06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1456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G8KQW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IO91OC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SM4DHN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JP60VA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2006-07-16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1348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G3GNR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IO70WT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SM6ESG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JO67CC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1997-01-14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1276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>
                          <a:latin typeface="Times New Roman"/>
                          <a:ea typeface="Times New Roman"/>
                          <a:cs typeface="Times New Roman"/>
                        </a:rPr>
                        <a:t>EME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DJ7FJ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JN48EG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ZL1GSG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RF72GW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1997-03-12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18336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G3WDG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IO92RG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VK2ALU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QF55KN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1996-08-18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17000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S56UUU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JN76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WA7CJO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DM33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1994-11-27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9542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700">
                          <a:latin typeface="Times New Roman"/>
                          <a:ea typeface="Times New Roman"/>
                          <a:cs typeface="Times New Roman"/>
                        </a:rPr>
                        <a:t>Rainsc </a:t>
                      </a:r>
                      <a:endParaRPr lang="es-ES" sz="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IW4CJM/p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JN72MA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DL6NCI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JO50VI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2002-06-20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959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IW4CJM/p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JN72MA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DB6NI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JO50VI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2002-06-20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959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OK1JKT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JO60OK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G4EAT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JO01HR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2003-05-30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892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OZ1FF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JO45BO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F6DKW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JN18CS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2001-07-05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861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6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OK1JKT/p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JO60OK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G3LQR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JO02QF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1998-06-06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847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6450" marR="26450" marT="26450" marB="2645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99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12696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 GHz</a:t>
            </a:r>
            <a:endParaRPr kumimoji="0" lang="es-ES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906" name="Rectangle 2"/>
          <p:cNvSpPr>
            <a:spLocks noChangeArrowheads="1"/>
          </p:cNvSpPr>
          <p:nvPr/>
        </p:nvSpPr>
        <p:spPr bwMode="auto">
          <a:xfrm>
            <a:off x="0" y="332656"/>
            <a:ext cx="9144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1520" y="116632"/>
            <a:ext cx="8568952" cy="836712"/>
          </a:xfrm>
        </p:spPr>
        <p:txBody>
          <a:bodyPr>
            <a:noAutofit/>
          </a:bodyPr>
          <a:lstStyle/>
          <a:p>
            <a:pPr algn="ctr"/>
            <a:r>
              <a:rPr lang="es-E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Hyper</a:t>
            </a:r>
            <a: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Atlántica 2010, 10GHz  </a:t>
            </a:r>
            <a:b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Nuevo Record del </a:t>
            </a:r>
            <a:r>
              <a:rPr lang="es-E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múndo</a:t>
            </a:r>
            <a:r>
              <a:rPr lang="es-E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2696 </a:t>
            </a:r>
            <a:r>
              <a:rPr lang="es-E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kms</a:t>
            </a:r>
            <a:endParaRPr lang="es-E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13348" name="Picture 4" descr="C:\Users\Benja\Desktop\Radio\Hyper Atlantica\3-QSO's l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124744"/>
            <a:ext cx="5141058" cy="5408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8"/>
          </a:xfrm>
        </p:spPr>
        <p:txBody>
          <a:bodyPr>
            <a:normAutofit/>
          </a:bodyPr>
          <a:lstStyle/>
          <a:p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Comunicación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directa </a:t>
            </a:r>
            <a:br>
              <a:rPr lang="ca-ES" sz="3200" dirty="0" smtClean="0">
                <a:latin typeface="Arial" pitchFamily="34" charset="0"/>
                <a:cs typeface="Arial" pitchFamily="34" charset="0"/>
              </a:rPr>
            </a:br>
            <a:r>
              <a:rPr lang="ca-ES" sz="3200" dirty="0" smtClean="0">
                <a:latin typeface="Arial" pitchFamily="34" charset="0"/>
                <a:cs typeface="Arial" pitchFamily="34" charset="0"/>
              </a:rPr>
              <a:t>Los </a:t>
            </a:r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obtaculos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a-ES" sz="3200" dirty="0" err="1" smtClean="0">
                <a:latin typeface="Arial" pitchFamily="34" charset="0"/>
                <a:cs typeface="Arial" pitchFamily="34" charset="0"/>
              </a:rPr>
              <a:t>bloquean</a:t>
            </a:r>
            <a:r>
              <a:rPr lang="ca-ES" sz="3200" dirty="0" smtClean="0">
                <a:latin typeface="Arial" pitchFamily="34" charset="0"/>
                <a:cs typeface="Arial" pitchFamily="34" charset="0"/>
              </a:rPr>
              <a:t> el contacto</a:t>
            </a:r>
            <a:endParaRPr lang="ca-E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a-ES" dirty="0"/>
          </a:p>
        </p:txBody>
      </p:sp>
      <p:pic>
        <p:nvPicPr>
          <p:cNvPr id="172033" name="Picture 1" descr="C:\Users\Benja\Desktop\Radio\Material\10ghz obstacles c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851" y="2564905"/>
            <a:ext cx="8137605" cy="2736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03648" y="260648"/>
            <a:ext cx="6264696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dirty="0" smtClean="0">
                <a:solidFill>
                  <a:srgbClr val="FFC000"/>
                </a:solidFill>
              </a:rPr>
              <a:t>10GHz Equipo D44TD Cabo Verde</a:t>
            </a:r>
            <a:endParaRPr lang="es-ES" sz="3600" dirty="0">
              <a:solidFill>
                <a:srgbClr val="FFC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3346" name="Picture 2" descr="C:\Users\Benja\Desktop\Radio\1-D44_te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96752"/>
            <a:ext cx="6912542" cy="518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778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5" y="376238"/>
            <a:ext cx="8248650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03648" y="188640"/>
            <a:ext cx="5760640" cy="1008112"/>
          </a:xfrm>
        </p:spPr>
        <p:txBody>
          <a:bodyPr>
            <a:noAutofit/>
          </a:bodyPr>
          <a:lstStyle/>
          <a:p>
            <a:pPr algn="ctr"/>
            <a:r>
              <a:rPr lang="es-ES" sz="32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ES" sz="32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3200" b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Record del Mundo en 10GHz Equipo Portugal CT7</a:t>
            </a:r>
            <a:endParaRPr lang="es-ES" sz="3200" b="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4370" name="Picture 2" descr="C:\Users\Benja\Desktop\Radio\5-CT7-Portugal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7845091" cy="4630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851648" cy="761256"/>
          </a:xfrm>
        </p:spPr>
        <p:txBody>
          <a:bodyPr>
            <a:normAutofit/>
          </a:bodyPr>
          <a:lstStyle/>
          <a:p>
            <a:pPr algn="ctr"/>
            <a:r>
              <a:rPr lang="es-E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Record del Mundo en 24 GHz  doble  RS   </a:t>
            </a:r>
            <a:br>
              <a:rPr lang="es-E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s-E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F2CT con F6DWG/P 637kms y con LX1DB 710 </a:t>
            </a:r>
            <a:r>
              <a:rPr lang="es-ES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kms</a:t>
            </a:r>
            <a:r>
              <a:rPr lang="es-E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s-E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12322" name="Picture 2" descr="C:\Users\Benja\Desktop\Radio\Record 24 GH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8568952" cy="4099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851648" cy="720080"/>
          </a:xfrm>
        </p:spPr>
        <p:txBody>
          <a:bodyPr>
            <a:normAutofit/>
          </a:bodyPr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Records 24 GHz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907704" y="1196752"/>
          <a:ext cx="6048672" cy="5404657"/>
        </p:xfrm>
        <a:graphic>
          <a:graphicData uri="http://schemas.openxmlformats.org/drawingml/2006/table">
            <a:tbl>
              <a:tblPr/>
              <a:tblGrid>
                <a:gridCol w="756084"/>
                <a:gridCol w="756084"/>
                <a:gridCol w="756084"/>
                <a:gridCol w="756084"/>
                <a:gridCol w="756084"/>
                <a:gridCol w="756084"/>
                <a:gridCol w="936104"/>
                <a:gridCol w="576064"/>
              </a:tblGrid>
              <a:tr h="28600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 err="1">
                          <a:latin typeface="Times New Roman"/>
                          <a:ea typeface="Times New Roman"/>
                          <a:cs typeface="Times New Roman"/>
                        </a:rPr>
                        <a:t>Mode</a:t>
                      </a:r>
                      <a:r>
                        <a:rPr lang="es-ES" sz="8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s-ES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latin typeface="Times New Roman"/>
                          <a:ea typeface="Times New Roman"/>
                          <a:cs typeface="Times New Roman"/>
                        </a:rPr>
                        <a:t>Station A </a:t>
                      </a:r>
                      <a:endParaRPr lang="es-ES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latin typeface="Times New Roman"/>
                          <a:ea typeface="Times New Roman"/>
                          <a:cs typeface="Times New Roman"/>
                        </a:rPr>
                        <a:t>Station B </a:t>
                      </a:r>
                      <a:endParaRPr lang="es-ES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latin typeface="Times New Roman"/>
                          <a:ea typeface="Times New Roman"/>
                          <a:cs typeface="Times New Roman"/>
                        </a:rPr>
                        <a:t>Mode </a:t>
                      </a:r>
                      <a:endParaRPr lang="es-ES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latin typeface="Times New Roman"/>
                          <a:ea typeface="Times New Roman"/>
                          <a:cs typeface="Times New Roman"/>
                        </a:rPr>
                        <a:t>Date </a:t>
                      </a:r>
                      <a:endParaRPr lang="es-ES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latin typeface="Times New Roman"/>
                          <a:ea typeface="Times New Roman"/>
                          <a:cs typeface="Times New Roman"/>
                        </a:rPr>
                        <a:t>Distance </a:t>
                      </a:r>
                      <a:endParaRPr lang="es-ES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06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latin typeface="Times New Roman"/>
                          <a:ea typeface="Times New Roman"/>
                          <a:cs typeface="Times New Roman"/>
                        </a:rPr>
                        <a:t>Call </a:t>
                      </a:r>
                      <a:endParaRPr lang="es-ES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latin typeface="Times New Roman"/>
                          <a:ea typeface="Times New Roman"/>
                          <a:cs typeface="Times New Roman"/>
                        </a:rPr>
                        <a:t>Locator </a:t>
                      </a:r>
                      <a:endParaRPr lang="es-ES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latin typeface="Times New Roman"/>
                          <a:ea typeface="Times New Roman"/>
                          <a:cs typeface="Times New Roman"/>
                        </a:rPr>
                        <a:t>Call </a:t>
                      </a:r>
                      <a:endParaRPr lang="es-ES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latin typeface="Times New Roman"/>
                          <a:ea typeface="Times New Roman"/>
                          <a:cs typeface="Times New Roman"/>
                        </a:rPr>
                        <a:t>Locator </a:t>
                      </a:r>
                      <a:endParaRPr lang="es-ES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48285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Tropo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IW3EHQ/3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JN66EB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I0LVA/3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JN72CD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CW+SSB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2000-06-18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459 </a:t>
                      </a:r>
                      <a:endParaRPr lang="es-ES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5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I3EME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JM68MA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I0LVA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JN62KA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1999-09-11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444 </a:t>
                      </a:r>
                      <a:endParaRPr lang="es-ES" sz="10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5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F5CAU/P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JN33DU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F6BVA/P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JN02SV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1997-10-25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399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5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DH6FAE/P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JO40PL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HB9MIN/P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JN37OE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1993-02-03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397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5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PA0EZ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JO22OE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G4KGC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IO92RG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1997-01-14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390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5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Rainsc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DB6NT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JO50VJ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PA0BAT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JO31FX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2005-07-28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412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5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PA0BAT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JO31FX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DB6NT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JO50TI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2003-06-03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404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5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OE5VRL/5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JN78DK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DL6NCI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JO50VI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1998-06-07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280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5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DD7MH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JN68HD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DL6NCI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JO50VI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1998-03-05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253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5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DK9MN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JN58TC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DL6NCI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JO50VI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2001-10-12 </a:t>
                      </a:r>
                      <a:endParaRPr lang="es-ES" sz="10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251 </a:t>
                      </a:r>
                      <a:endParaRPr lang="es-ES" sz="10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3545" marR="33545" marT="33545" marB="3354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19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24 GHz</a:t>
            </a:r>
            <a:endParaRPr kumimoji="0" lang="es-ES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1600" y="476672"/>
            <a:ext cx="6984776" cy="473224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Equipo Completo 47 GHz (I3OWP)</a:t>
            </a:r>
            <a:endParaRPr lang="es-ES" sz="36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6418" name="Picture 2" descr="C:\Users\Benja\Desktop\Radio\47GHZ2_m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68760"/>
            <a:ext cx="6840760" cy="5126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43608" y="332656"/>
            <a:ext cx="6840760" cy="576064"/>
          </a:xfrm>
        </p:spPr>
        <p:txBody>
          <a:bodyPr>
            <a:normAutofit/>
          </a:bodyPr>
          <a:lstStyle/>
          <a:p>
            <a:pPr algn="ctr"/>
            <a:r>
              <a:rPr lang="es-E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Equipo completo 47GHz (I3OPW)</a:t>
            </a:r>
            <a:endParaRPr lang="es-ES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5394" name="Picture 2" descr="C:\Users\Benja\Desktop\Radio\47GHZ_m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68760"/>
            <a:ext cx="6768752" cy="5072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851648" cy="761256"/>
          </a:xfrm>
        </p:spPr>
        <p:txBody>
          <a:bodyPr>
            <a:normAutofit/>
          </a:bodyPr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Records 47 GHz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19" name="18 Tabla"/>
          <p:cNvGraphicFramePr>
            <a:graphicFrameLocks noGrp="1"/>
          </p:cNvGraphicFramePr>
          <p:nvPr/>
        </p:nvGraphicFramePr>
        <p:xfrm>
          <a:off x="1043608" y="1484784"/>
          <a:ext cx="7056784" cy="4464492"/>
        </p:xfrm>
        <a:graphic>
          <a:graphicData uri="http://schemas.openxmlformats.org/drawingml/2006/table">
            <a:tbl>
              <a:tblPr/>
              <a:tblGrid>
                <a:gridCol w="882098"/>
                <a:gridCol w="882098"/>
                <a:gridCol w="882098"/>
                <a:gridCol w="882098"/>
                <a:gridCol w="882098"/>
                <a:gridCol w="882098"/>
                <a:gridCol w="882098"/>
                <a:gridCol w="882098"/>
              </a:tblGrid>
              <a:tr h="42757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Mode</a:t>
                      </a: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Station A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Station</a:t>
                      </a: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 B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Mode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Date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Distance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57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Call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Locator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Call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Locator</a:t>
                      </a: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721868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Tropo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F5CAU/P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JN24PD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F6BVA/P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JN12GM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1998-12-26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287 </a:t>
                      </a:r>
                      <a:endParaRPr lang="es-ES" sz="1400" b="1" dirty="0">
                        <a:solidFill>
                          <a:srgbClr val="FF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86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OE5VRL/5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JN78DK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OK1AIY/p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JO70SQ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2006-11-07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266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86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F6BVA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JN33DU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F5CAU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JN14SC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1998-10-03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222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86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F6BVA/P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JN12GM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F5CAU/P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JN14SC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1998-05-15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194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86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HB9MIN/P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DF7FJ/P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1994-10-05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184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401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47 GHz</a:t>
            </a:r>
            <a:endParaRPr kumimoji="0" lang="es-ES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851648" cy="792088"/>
          </a:xfrm>
        </p:spPr>
        <p:txBody>
          <a:bodyPr>
            <a:normAutofit/>
          </a:bodyPr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Records 75 GHz 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899592" y="1412776"/>
          <a:ext cx="7488832" cy="4680517"/>
        </p:xfrm>
        <a:graphic>
          <a:graphicData uri="http://schemas.openxmlformats.org/drawingml/2006/table">
            <a:tbl>
              <a:tblPr/>
              <a:tblGrid>
                <a:gridCol w="936104"/>
                <a:gridCol w="936104"/>
                <a:gridCol w="936104"/>
                <a:gridCol w="936104"/>
                <a:gridCol w="936104"/>
                <a:gridCol w="936104"/>
                <a:gridCol w="936104"/>
                <a:gridCol w="936104"/>
              </a:tblGrid>
              <a:tr h="44826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Mode</a:t>
                      </a: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Station A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Station B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Mode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Date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Distance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26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Call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Locator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Call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Locator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756797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Tropo 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HB9MIO/P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JN36VR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DK4GD/P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JN47BR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1995-07-07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114</a:t>
                      </a: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79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OE2JOM/2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JN67NT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OE3WOG/5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JN78CJ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CW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2006-11-19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104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79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OZ1UM/P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JO55WX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OZ/F1OIH/P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JO56GC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1996-06-16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84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79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HB9MIO/P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DK4GD/P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1995-01-17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80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79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SP6BTV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JO80DL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OK1UFL/p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JO70UK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SSB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2008-04-05 </a:t>
                      </a:r>
                      <a:endParaRPr lang="es-ES" sz="1100" b="1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42 </a:t>
                      </a:r>
                      <a:endParaRPr lang="es-ES" sz="1100" b="1" dirty="0">
                        <a:solidFill>
                          <a:srgbClr val="FFFF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25" marR="47625" marT="47625" marB="47625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851648" cy="648072"/>
          </a:xfrm>
        </p:spPr>
        <p:txBody>
          <a:bodyPr>
            <a:normAutofit/>
          </a:bodyPr>
          <a:lstStyle/>
          <a:p>
            <a:pPr algn="ctr"/>
            <a:r>
              <a:rPr lang="es-ES" sz="3200" dirty="0" smtClean="0">
                <a:latin typeface="Arial" pitchFamily="34" charset="0"/>
                <a:cs typeface="Arial" pitchFamily="34" charset="0"/>
              </a:rPr>
              <a:t>Nuevo record 76 GHz </a:t>
            </a:r>
            <a:r>
              <a:rPr lang="es-E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151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Kms</a:t>
            </a:r>
            <a:endParaRPr lang="es-E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45090" name="Picture 2" descr="C:\Users\Benja\Desktop\Radio\Records\Record 75 GH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44824"/>
            <a:ext cx="8034978" cy="4486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5149</TotalTime>
  <Words>1615</Words>
  <Application>Microsoft Office PowerPoint</Application>
  <PresentationFormat>Presentación en pantalla (4:3)</PresentationFormat>
  <Paragraphs>700</Paragraphs>
  <Slides>132</Slides>
  <Notes>132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132</vt:i4>
      </vt:variant>
    </vt:vector>
  </HeadingPairs>
  <TitlesOfParts>
    <vt:vector size="136" baseType="lpstr">
      <vt:lpstr>Flujo</vt:lpstr>
      <vt:lpstr>Paquete</vt:lpstr>
      <vt:lpstr>Package</vt:lpstr>
      <vt:lpstr>Objeto shell de empaquetador</vt:lpstr>
      <vt:lpstr>V16 Benjamin ea3xu                                                    Albacete, diciembre 2010</vt:lpstr>
      <vt:lpstr>Espectro de ondas Electromagnèticas</vt:lpstr>
      <vt:lpstr>Espectro hasta 300GHz</vt:lpstr>
      <vt:lpstr>Espectro visible hasta los rayos còsmicos</vt:lpstr>
      <vt:lpstr>Bandas Microondas de Radio Aficionados:  (23cm)    1.296 MHz (1.240 a 1300 )         SSB   1.296.200MHz  (secundaria)  (13cm)    2.320 MHz (2.300 a 2.450 )        SSB   2.320,200MHz  (secundaria)  (9cm)      3400 MHz  (3.400 a 3.475 )     SSB   3.400.100MHz  (secundaria)  (6cm)      5.650 MHz (5.650 a 5.850 )        SSB   5.760,200MHz  (secundaria)  (3cm)    10.368 MHz (10.000 a 10.500)     SSB 10.368,200MHz  (secundaria)  (1,2cm) 24.000 MHz (24.000 a 24.250)     SSB 24.048,200MHz  (primaria)  (6,4mm) 47.000 MHz (47.000 a 47.200)    SSB 47.088,200MHz  (primaria)  (4 mm) 76.000 MHz (75.500 a 81.500)      SSB 75.976,200MHz  (primaria)  (2.4 mm) 122.250 MHz (122.250 a 123.000)   SSB 122.250,500MHz (primaria)     (2.2 mm) 134.000 MHz (134.000 a 141.000)   SSB 134.000,500MHz (primaria)    (1.2 mm)  241.000 MHz (241.000 a 250.000)   SSB 248.000.500MHz (primaria)      </vt:lpstr>
      <vt:lpstr> La BANDA de 3cm (10 GHz)</vt:lpstr>
      <vt:lpstr>Tipos de Propagación:</vt:lpstr>
      <vt:lpstr>Comunicación visión directa</vt:lpstr>
      <vt:lpstr>Comunicación directa  Los obtaculos bloquean el contacto</vt:lpstr>
      <vt:lpstr>Propagación Troposférica  Marina y Terrestre. Canal por inversion termica</vt:lpstr>
      <vt:lpstr>Tropo scatter, reflexión tropoesfera</vt:lpstr>
      <vt:lpstr>Raine scatter. Dispersión por lluvia</vt:lpstr>
      <vt:lpstr>Snow scatter. Propagación por dispersión sobre la nieve</vt:lpstr>
      <vt:lpstr>Condiciones atmosféricas</vt:lpstr>
      <vt:lpstr>Ruido ambiente, según elevación (10GHz)</vt:lpstr>
      <vt:lpstr>Equipamiento para microondas</vt:lpstr>
      <vt:lpstr>Mini antenas para microondas Cónicas, de Ranura (omni direcionales) y Prismáticas</vt:lpstr>
      <vt:lpstr>Tipos de Antenas Parabólicas: Offset y Foco primari0 ( &gt;27dBs)</vt:lpstr>
      <vt:lpstr>Parabolica Cassegrain, </vt:lpstr>
      <vt:lpstr>Gunnplexers, 14mW  ( año  1979 )</vt:lpstr>
      <vt:lpstr>Posible primer QSO en España en 10GHz FM EA3PL/P - EA3XU/P  31/Dec/1979</vt:lpstr>
      <vt:lpstr>I5WBE/EA3, operando el equipo de 10GHz en FM, 31dec1979 Montagut (Tarragona)</vt:lpstr>
      <vt:lpstr>27/04/1980, Primer QSO 10GHz FM fonía con parábolas  (EA3PL/P, Vicente y I5WBE/EA3, (Enrico) AA21j  (Delta de l´Ebre) con EA3XU/P Turo del´Home,Montseny</vt:lpstr>
      <vt:lpstr>EA3AIR y EA3XU en Montjuic, (Barcelona) 10GHz FM fonia, Abril 1980</vt:lpstr>
      <vt:lpstr>Record de España en 10GHz FM  10.460 MHz FM, EA5JF/p – EA3XU/p 640 kms</vt:lpstr>
      <vt:lpstr>ATV en 10GHz (FM)</vt:lpstr>
      <vt:lpstr>Actividad de Hiperfrecuencias en el Mediterráneo</vt:lpstr>
      <vt:lpstr>Recepción de 10GHz ATV de Corcega JN41JS expedición anual de F1AAM y F5BUU año 2005</vt:lpstr>
      <vt:lpstr>Recepción ATV 10GHz desde Cerdeña JN40CT IS/HB9IBC Team</vt:lpstr>
      <vt:lpstr>La Grand Bleue 2006 ATV, 10.450 MHz, 25W desde Corcega TK/F1AAM y TK/F5BUU JN41JS recibido en Barcelona.</vt:lpstr>
      <vt:lpstr>10 GHz ATV Digital, Friedrichshafen, Alemania</vt:lpstr>
      <vt:lpstr>Equipamiento para microondas</vt:lpstr>
      <vt:lpstr>Equipo básico 10GHz con Oscilador externo</vt:lpstr>
      <vt:lpstr>Diagrama equipo 10GHz SSB LNA + A.L. 3W</vt:lpstr>
      <vt:lpstr>Iluminadores y guia ondas de TVsat y banda 3cm</vt:lpstr>
      <vt:lpstr>Transverter SSB de10GHz (I3OPW)</vt:lpstr>
      <vt:lpstr>Transverter 10GHz I3OPW (100mW)</vt:lpstr>
      <vt:lpstr>Transverter SSB 10GHz (Kuhne) 200mW</vt:lpstr>
      <vt:lpstr>    Transverter 10GHz, (Kuhne), tambien en kit</vt:lpstr>
      <vt:lpstr>Reles Coaxiales, 18 GHz</vt:lpstr>
      <vt:lpstr>Cables coaxiales</vt:lpstr>
      <vt:lpstr>Reles  de guia onda, 10, 24 y 48GHz</vt:lpstr>
      <vt:lpstr>LNB 10GHz</vt:lpstr>
      <vt:lpstr>Oscilador OCXO controlado por , GPS, Xtal 40º, a 60ºC  </vt:lpstr>
      <vt:lpstr>Diagrama de una baliza microondas</vt:lpstr>
      <vt:lpstr>Localitzación de la Balisa IW5BSF/B en JN53GW 10GHz 10 mW.</vt:lpstr>
      <vt:lpstr>QTH Baliza IW5BSF/B 10mW antena corneta</vt:lpstr>
      <vt:lpstr>Calendario de escucha de la Baliza IW5BSF/B 10GHz 10mW   2004 - 2005</vt:lpstr>
      <vt:lpstr>Control de Recepción de IW5BSF/B</vt:lpstr>
      <vt:lpstr>Balizas de 5,7 y 10GHz de Francia</vt:lpstr>
      <vt:lpstr>Balizas de MW de Italia</vt:lpstr>
      <vt:lpstr>Baliza F5ZAE 10.368.060 MHz, JN12LL</vt:lpstr>
      <vt:lpstr>Reflexión en aviones</vt:lpstr>
      <vt:lpstr>Plaine scatter, reflexión en aviones</vt:lpstr>
      <vt:lpstr>Baliza F5ZAE JN12LL  (Noulús) a 10.368,860 MHz Plain scatter, reflexión en aviones.</vt:lpstr>
      <vt:lpstr>Actividad 10GHz en Europa</vt:lpstr>
      <vt:lpstr>F6BVA/P Michel desde JN24VA, una de las mejores  estaciones de Francia. QRV en 2.3, 5.6, 10, 24, 47 ...GHz</vt:lpstr>
      <vt:lpstr>Equipo de microondas IW6CVN, IK6EFN, I6CXB   Monte Nerone, Italia a 2000m. asl</vt:lpstr>
      <vt:lpstr>Mare de Deu del Mont. (Barcelona) 1000m. asl.</vt:lpstr>
      <vt:lpstr>Tropo I5WBE/5 (100mW) JN53LK 700m. asl. Italia  </vt:lpstr>
      <vt:lpstr>QSO con Melilla ED9SHF 26/06/05 860kms 10GHz</vt:lpstr>
      <vt:lpstr>Actividad en la “Grande Bleue” Hyper Mediterranea Última semana de junio</vt:lpstr>
      <vt:lpstr> Le Grand Bleue 2005, Hyper Mediterraneo. Resumen de resultados</vt:lpstr>
      <vt:lpstr>Mapa tropo durante la Hyper Mediterranea 2005</vt:lpstr>
      <vt:lpstr>El amigo Michel F6HTJ/P,  Contest IARU UHF, QRV 2.320MHz y 10GHz. </vt:lpstr>
      <vt:lpstr>F6GBQ/P y EA5YB/P 10 y 24 GHz</vt:lpstr>
      <vt:lpstr>Predicción RS Radar Meteo</vt:lpstr>
      <vt:lpstr>RS evolución de la señal Baliza 10GHz</vt:lpstr>
      <vt:lpstr>RS efecto de una minitormenta</vt:lpstr>
      <vt:lpstr>Rain Scatter. via tormenta en 10GHz SSB  F6DRO, F5BUU, Toulous, sobre el Pirineo,  alturas de más 3000 m, sín visión directa.</vt:lpstr>
      <vt:lpstr>Actividad RS mapa de relampagos</vt:lpstr>
      <vt:lpstr>Experiencias QTH-QTH, Raine scatter  F5BUU (JN03PO)</vt:lpstr>
      <vt:lpstr>Rain Scatter. Monitor elevación 10º azimut 3º  QSO costa Atlantique – costa Mediterranea</vt:lpstr>
      <vt:lpstr>Rain scatter en SSB, Burdeos-Barcelona Mapa. EA3XU antena dirección 3º</vt:lpstr>
      <vt:lpstr>Mapa predicción de tropo </vt:lpstr>
      <vt:lpstr>RS, la baliza F5ZTT/b en 10.368,950 MHz de JN14EB  sobre montañas de 3000m.</vt:lpstr>
      <vt:lpstr> Registro de relampagos sobre Perpignan</vt:lpstr>
      <vt:lpstr>Tropo scatter F6BVA QTH-QTH</vt:lpstr>
      <vt:lpstr>  Condiciones Meteo: QSO 10GHz, Toulon-Barcelona  QSOs tropo scatter en 10GHz, QTH-QTH 370 kms</vt:lpstr>
      <vt:lpstr>Test con Malta. Primer QSO  en 10GHz  9H1-EA  9H1ES&lt;-&gt;EA5YB/3 desde JN01XG. Costas del Garraf la señal de EA3XU en JN11IP no paso.  </vt:lpstr>
      <vt:lpstr>EA5YB/3 Vicente, desde les altures de les costas del Garraf en JN01GX</vt:lpstr>
      <vt:lpstr>10GHz. QSO 9H1ES Isla de Malta - (Barcelona)</vt:lpstr>
      <vt:lpstr>Condiciones tropo</vt:lpstr>
      <vt:lpstr> Desde Monte Caro (1440m. asl) – Viarreggio 879kms 27/juliol/2005 a 17:43 QSO I4TTZ/5 –EA3XU/P</vt:lpstr>
      <vt:lpstr>QSO 10GHz (EA3—9H1), Malta 9H1ES, 9H1VW</vt:lpstr>
      <vt:lpstr>Puesta de sol en Malta, al acabar el QSO de 10GHz   (EA3---9H1)</vt:lpstr>
      <vt:lpstr>Mapa QSO 10GHz EA3-----9H1 Monte Caro JN00ET-----JM75FV (1344 kms) </vt:lpstr>
      <vt:lpstr>Records 10GHz</vt:lpstr>
      <vt:lpstr>Hyper  Atlántica 2010, 10GHz   Nuevo Record del múndo 2696 kms</vt:lpstr>
      <vt:lpstr>10GHz Equipo D44TD Cabo Verde</vt:lpstr>
      <vt:lpstr>Presentación de PowerPoint</vt:lpstr>
      <vt:lpstr> Record del Mundo en 10GHz Equipo Portugal CT7</vt:lpstr>
      <vt:lpstr>Record del Mundo en 24 GHz  doble  RS    F2CT con F6DWG/P 637kms y con LX1DB 710 kms </vt:lpstr>
      <vt:lpstr>Records 24 GHz</vt:lpstr>
      <vt:lpstr>Equipo Completo 47 GHz (I3OWP)</vt:lpstr>
      <vt:lpstr>Equipo completo 47GHz (I3OPW)</vt:lpstr>
      <vt:lpstr>Records 47 GHz</vt:lpstr>
      <vt:lpstr>Records 75 GHz </vt:lpstr>
      <vt:lpstr>Nuevo record 76 GHz 151 Kms</vt:lpstr>
      <vt:lpstr>Records 145 GHz y 241 GHz</vt:lpstr>
      <vt:lpstr>Record en 145 GHz 61kms</vt:lpstr>
      <vt:lpstr>Sistemas digitales, Rebote Lunar, EME</vt:lpstr>
      <vt:lpstr>Sincronismo mundial, con Reloj atómico</vt:lpstr>
      <vt:lpstr>Niveles de decodificación de una señal R.L.</vt:lpstr>
      <vt:lpstr>Spectra  de I2PHD y IK2CZL. Señal de ED3YAR 23cm</vt:lpstr>
      <vt:lpstr>Winrad  de WA6KBL</vt:lpstr>
      <vt:lpstr>MAP 65  (EME) de J.Taylor K1JT con receptores SDR 90 KHz B.W. </vt:lpstr>
      <vt:lpstr>EME. Disco de 40m. Medicina, Bolognia (Italia) Record del mundo via luna en 10GHz</vt:lpstr>
      <vt:lpstr>Dwingaloo, PI9CAM, Team, 25m disco EME 144/432/1296/2320 MHz</vt:lpstr>
      <vt:lpstr>Jamesburg 30m  disc , Test a 23cm</vt:lpstr>
      <vt:lpstr>Bochum. 20m. disco. Experiencias AMSAT</vt:lpstr>
      <vt:lpstr>HB9Q Radio Club, 15m disco 70/23/13cm</vt:lpstr>
      <vt:lpstr>OK2DFC, Zdenek 10m disco EME 70/23/13 cm</vt:lpstr>
      <vt:lpstr>K2UYH, Al con su 8m. Disco 70/23/13/6/3cm</vt:lpstr>
      <vt:lpstr>Feeds Septum de 23cm y 13cm</vt:lpstr>
      <vt:lpstr>Elenco de antenas en microondas</vt:lpstr>
      <vt:lpstr>La segunda mayor antena parabólica del mundo Trabaja en radioastronomía y SETI Arecibo, Costa Rica </vt:lpstr>
      <vt:lpstr>Arecibo de 305m. diámetro Operada por radioaficionados KP4AO, 2010</vt:lpstr>
      <vt:lpstr>La gran señal de KP4AO (CW), Arecibo </vt:lpstr>
      <vt:lpstr>Recepción de KP4AO EME en modo JT65b Espectro en 70cm</vt:lpstr>
      <vt:lpstr>RW3RB Sergey, Moscú 1296MHz/2320MHz/10GHz/24GHz/48GHz/76GHz</vt:lpstr>
      <vt:lpstr>24GHz primer QSO via EME  Al Ward W5LUA y Barry Malowanchuk VE4MA</vt:lpstr>
      <vt:lpstr> 47 GHz EME Primeros QSOs Enero/Febrero 2005  entre RW3BP y AD6FP y W5LUA</vt:lpstr>
      <vt:lpstr>Próxima cita EME de RW3BP Sergey en 77.5 GHz NF=6.6dB DSB  –  Antena 2.4m. Offset  -  Ruido solar 5.8 dB - Ruido lunar 0.5dB</vt:lpstr>
      <vt:lpstr>Radioastronomia y los radioaficionados</vt:lpstr>
      <vt:lpstr>Imagen de la Vía Láctea en 408MHz y 21 cm</vt:lpstr>
      <vt:lpstr>Imagen de la Vía Láctea en 115 GHz  comparada con luz infrarója</vt:lpstr>
      <vt:lpstr>Diferentes aspectos de la Vía Lactea</vt:lpstr>
      <vt:lpstr>Microondas y SETI</vt:lpstr>
      <vt:lpstr>Escrutando el universo en las bandas de microondas buscando señales inteligentes</vt:lpstr>
      <vt:lpstr>W2ETI League Los Radioaficionados participan en la búsqueda de inteligencia extraterrestre (microondas)</vt:lpstr>
      <vt:lpstr>Que sigan las experiencias en microondas</vt:lpstr>
    </vt:vector>
  </TitlesOfParts>
  <Company>ea3xu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EXPERIENSIES a laBANDA de 3cm (10 GHz)</dc:title>
  <dc:creator>Benjami</dc:creator>
  <cp:lastModifiedBy>portatil</cp:lastModifiedBy>
  <cp:revision>597</cp:revision>
  <dcterms:created xsi:type="dcterms:W3CDTF">2008-11-02T19:04:27Z</dcterms:created>
  <dcterms:modified xsi:type="dcterms:W3CDTF">2010-12-05T13:01:09Z</dcterms:modified>
</cp:coreProperties>
</file>