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82" r:id="rId9"/>
    <p:sldId id="283" r:id="rId10"/>
    <p:sldId id="285" r:id="rId11"/>
    <p:sldId id="287" r:id="rId12"/>
    <p:sldId id="286" r:id="rId13"/>
    <p:sldId id="281" r:id="rId14"/>
    <p:sldId id="262" r:id="rId15"/>
    <p:sldId id="263" r:id="rId16"/>
    <p:sldId id="288" r:id="rId17"/>
    <p:sldId id="289" r:id="rId18"/>
    <p:sldId id="264" r:id="rId19"/>
    <p:sldId id="265" r:id="rId20"/>
    <p:sldId id="266" r:id="rId21"/>
    <p:sldId id="275" r:id="rId22"/>
    <p:sldId id="267" r:id="rId23"/>
    <p:sldId id="276" r:id="rId24"/>
    <p:sldId id="277" r:id="rId25"/>
    <p:sldId id="280" r:id="rId26"/>
    <p:sldId id="268" r:id="rId27"/>
    <p:sldId id="270" r:id="rId28"/>
    <p:sldId id="271" r:id="rId29"/>
    <p:sldId id="273" r:id="rId30"/>
    <p:sldId id="269" r:id="rId31"/>
    <p:sldId id="274" r:id="rId32"/>
    <p:sldId id="284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5E6E7D9-E2C9-4082-B7ED-DE2647F98747}" type="datetimeFigureOut">
              <a:rPr lang="es-ES" smtClean="0"/>
              <a:pPr/>
              <a:t>28/08/2014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57964A6-D5F0-4723-8AFC-1E0C6D58228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E7D9-E2C9-4082-B7ED-DE2647F98747}" type="datetimeFigureOut">
              <a:rPr lang="es-ES" smtClean="0"/>
              <a:pPr/>
              <a:t>28/08/2014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64A6-D5F0-4723-8AFC-1E0C6D58228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E7D9-E2C9-4082-B7ED-DE2647F98747}" type="datetimeFigureOut">
              <a:rPr lang="es-ES" smtClean="0"/>
              <a:pPr/>
              <a:t>28/08/2014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64A6-D5F0-4723-8AFC-1E0C6D58228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5E6E7D9-E2C9-4082-B7ED-DE2647F98747}" type="datetimeFigureOut">
              <a:rPr lang="es-ES" smtClean="0"/>
              <a:pPr/>
              <a:t>28/08/2014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7964A6-D5F0-4723-8AFC-1E0C6D58228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5E6E7D9-E2C9-4082-B7ED-DE2647F98747}" type="datetimeFigureOut">
              <a:rPr lang="es-ES" smtClean="0"/>
              <a:pPr/>
              <a:t>28/08/2014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57964A6-D5F0-4723-8AFC-1E0C6D58228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E7D9-E2C9-4082-B7ED-DE2647F98747}" type="datetimeFigureOut">
              <a:rPr lang="es-ES" smtClean="0"/>
              <a:pPr/>
              <a:t>28/08/2014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64A6-D5F0-4723-8AFC-1E0C6D58228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E7D9-E2C9-4082-B7ED-DE2647F98747}" type="datetimeFigureOut">
              <a:rPr lang="es-ES" smtClean="0"/>
              <a:pPr/>
              <a:t>28/08/2014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64A6-D5F0-4723-8AFC-1E0C6D58228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5E6E7D9-E2C9-4082-B7ED-DE2647F98747}" type="datetimeFigureOut">
              <a:rPr lang="es-ES" smtClean="0"/>
              <a:pPr/>
              <a:t>28/08/2014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7964A6-D5F0-4723-8AFC-1E0C6D58228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E7D9-E2C9-4082-B7ED-DE2647F98747}" type="datetimeFigureOut">
              <a:rPr lang="es-ES" smtClean="0"/>
              <a:pPr/>
              <a:t>28/08/2014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64A6-D5F0-4723-8AFC-1E0C6D58228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5E6E7D9-E2C9-4082-B7ED-DE2647F98747}" type="datetimeFigureOut">
              <a:rPr lang="es-ES" smtClean="0"/>
              <a:pPr/>
              <a:t>28/08/2014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7964A6-D5F0-4723-8AFC-1E0C6D58228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5E6E7D9-E2C9-4082-B7ED-DE2647F98747}" type="datetimeFigureOut">
              <a:rPr lang="es-ES" smtClean="0"/>
              <a:pPr/>
              <a:t>28/08/2014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7964A6-D5F0-4723-8AFC-1E0C6D58228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5E6E7D9-E2C9-4082-B7ED-DE2647F98747}" type="datetimeFigureOut">
              <a:rPr lang="es-ES" smtClean="0"/>
              <a:pPr/>
              <a:t>28/08/2014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57964A6-D5F0-4723-8AFC-1E0C6D58228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CÓMO CARGAR TU TORRE Y SOBREVIVIR AL INTENTO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CONGRESO URE 2013 Bilbao</a:t>
            </a:r>
          </a:p>
          <a:p>
            <a:endParaRPr lang="es-ES_tradnl" dirty="0" smtClean="0"/>
          </a:p>
          <a:p>
            <a:r>
              <a:rPr lang="es-ES_tradnl" dirty="0" smtClean="0"/>
              <a:t>Salva </a:t>
            </a:r>
            <a:r>
              <a:rPr lang="es-ES_tradnl" dirty="0" err="1" smtClean="0"/>
              <a:t>Doménech</a:t>
            </a:r>
            <a:r>
              <a:rPr lang="es-ES_tradnl" dirty="0" smtClean="0"/>
              <a:t> EA5DY</a:t>
            </a:r>
            <a:endParaRPr lang="es-ES" dirty="0"/>
          </a:p>
        </p:txBody>
      </p:sp>
      <p:pic>
        <p:nvPicPr>
          <p:cNvPr id="4" name="3 Imagen" descr="URE logo z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5157192"/>
            <a:ext cx="1080120" cy="13541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147248" cy="580926"/>
          </a:xfrm>
        </p:spPr>
        <p:txBody>
          <a:bodyPr>
            <a:normAutofit/>
          </a:bodyPr>
          <a:lstStyle/>
          <a:p>
            <a:r>
              <a:rPr lang="es-ES_tradnl" dirty="0" smtClean="0"/>
              <a:t>Por tanto el tamaño ideal de torre es…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… comprendido entre 70 y 120 grados, es decir entre el 75 y el 125% de ¼ de onda</a:t>
            </a:r>
          </a:p>
          <a:p>
            <a:pPr lvl="1"/>
            <a:r>
              <a:rPr lang="es-ES_tradnl" dirty="0" smtClean="0"/>
              <a:t>No es necesario un tamaño de torre concreto,</a:t>
            </a:r>
          </a:p>
          <a:p>
            <a:pPr lvl="1"/>
            <a:r>
              <a:rPr lang="es-ES_tradnl" dirty="0" smtClean="0"/>
              <a:t>Las antenas directivas aportan una carga capacitiva</a:t>
            </a:r>
          </a:p>
          <a:p>
            <a:pPr lvl="1"/>
            <a:r>
              <a:rPr lang="es-ES_tradnl" dirty="0" smtClean="0"/>
              <a:t>El grosor de la torre contribuye a aumentar la altura eléctrica frente a la altura física</a:t>
            </a:r>
          </a:p>
          <a:p>
            <a:pPr lvl="1"/>
            <a:endParaRPr lang="es-ES_tradnl" dirty="0" smtClean="0"/>
          </a:p>
          <a:p>
            <a:r>
              <a:rPr lang="es-ES_tradnl" dirty="0" smtClean="0"/>
              <a:t>De 12 a 20 metros para 80m</a:t>
            </a:r>
          </a:p>
          <a:p>
            <a:endParaRPr lang="es-ES_tradnl" dirty="0" smtClean="0"/>
          </a:p>
          <a:p>
            <a:r>
              <a:rPr lang="es-ES_tradnl" dirty="0" smtClean="0"/>
              <a:t>De 20 a 38 metros para 160m</a:t>
            </a:r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Cómo medir la longitud eléctrica de la torre</a:t>
            </a:r>
            <a:endParaRPr lang="es-ES" dirty="0"/>
          </a:p>
        </p:txBody>
      </p:sp>
      <p:pic>
        <p:nvPicPr>
          <p:cNvPr id="4" name="3 Marcador de contenido" descr="vert18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30900" y="1600200"/>
            <a:ext cx="3720200" cy="4873625"/>
          </a:xfrm>
        </p:spPr>
      </p:pic>
      <p:sp>
        <p:nvSpPr>
          <p:cNvPr id="5" name="4 CuadroTexto"/>
          <p:cNvSpPr txBox="1"/>
          <p:nvPr/>
        </p:nvSpPr>
        <p:spPr>
          <a:xfrm>
            <a:off x="4616922" y="2492896"/>
            <a:ext cx="22781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/>
              <a:t>Cable de derivación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4499992" y="3779748"/>
            <a:ext cx="15824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/>
              <a:t>0,5 a 1 metro</a:t>
            </a:r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La longitud eléctrica total de la torre depende del tipo de antenas en su cima</a:t>
            </a:r>
            <a:endParaRPr lang="es-ES" dirty="0"/>
          </a:p>
        </p:txBody>
      </p:sp>
      <p:pic>
        <p:nvPicPr>
          <p:cNvPr id="4" name="3 Marcador de contenido" descr="vert17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47824" y="1700809"/>
            <a:ext cx="5588472" cy="4929158"/>
          </a:xfrm>
        </p:spPr>
      </p:pic>
      <p:sp>
        <p:nvSpPr>
          <p:cNvPr id="5" name="4 CuadroTexto"/>
          <p:cNvSpPr txBox="1"/>
          <p:nvPr/>
        </p:nvSpPr>
        <p:spPr>
          <a:xfrm>
            <a:off x="3419872" y="5147900"/>
            <a:ext cx="24753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/>
              <a:t>Altura de la torre (m)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 rot="16200000">
            <a:off x="199223" y="3399997"/>
            <a:ext cx="30476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/>
              <a:t>Longitud eléctrica (grados)</a:t>
            </a:r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La anchura de la torre afecta a la longitud requerida para obtener ¼ onda</a:t>
            </a:r>
            <a:endParaRPr lang="es-ES" dirty="0"/>
          </a:p>
        </p:txBody>
      </p:sp>
      <p:pic>
        <p:nvPicPr>
          <p:cNvPr id="4" name="3 Marcador de contenido" descr="vert8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47402" y="2060848"/>
            <a:ext cx="6452990" cy="3638277"/>
          </a:xfrm>
        </p:spPr>
      </p:pic>
      <p:sp>
        <p:nvSpPr>
          <p:cNvPr id="5" name="4 CuadroTexto"/>
          <p:cNvSpPr txBox="1"/>
          <p:nvPr/>
        </p:nvSpPr>
        <p:spPr>
          <a:xfrm>
            <a:off x="2987824" y="573325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Factor de acortamiento (%)</a:t>
            </a:r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23528" y="2780928"/>
            <a:ext cx="1296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Relación entre altura y diámetro</a:t>
            </a:r>
            <a:endParaRPr lang="es-E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Las corrientes de retorno generan pérdidas si discurren por alta R</a:t>
            </a:r>
            <a:endParaRPr lang="es-ES" dirty="0"/>
          </a:p>
        </p:txBody>
      </p:sp>
      <p:pic>
        <p:nvPicPr>
          <p:cNvPr id="4" name="3 Marcador de contenido" descr="vert12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7075" y="1700808"/>
            <a:ext cx="7233277" cy="448504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/>
          </a:bodyPr>
          <a:lstStyle/>
          <a:p>
            <a:r>
              <a:rPr lang="es-ES_tradnl" dirty="0" smtClean="0"/>
              <a:t>La misión de los radiales es recoger sin pérdidas las corrientes de retorno</a:t>
            </a:r>
            <a:endParaRPr lang="es-ES" dirty="0"/>
          </a:p>
        </p:txBody>
      </p:sp>
      <p:pic>
        <p:nvPicPr>
          <p:cNvPr id="4" name="3 Marcador de contenido" descr="vert13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7849337" cy="460851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El sistema de radiales óptimo es de 120 de ¼ de onda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Cualquier incremento sobre 120 aporta un beneficio muy marginal.</a:t>
            </a:r>
          </a:p>
          <a:p>
            <a:r>
              <a:rPr lang="es-ES_tradnl" dirty="0" smtClean="0"/>
              <a:t>Aumentar su longitud tampoco aporta beneficios significativos</a:t>
            </a:r>
          </a:p>
          <a:p>
            <a:endParaRPr lang="es-ES" dirty="0"/>
          </a:p>
        </p:txBody>
      </p:sp>
      <p:pic>
        <p:nvPicPr>
          <p:cNvPr id="4" name="3 Imagen" descr="vert2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212976"/>
            <a:ext cx="5211663" cy="344941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725302" y="6516052"/>
            <a:ext cx="35028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/>
              <a:t>Número de radiales enterrados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 rot="16200000">
            <a:off x="1154232" y="4619744"/>
            <a:ext cx="15696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/>
              <a:t>Ganancia dB</a:t>
            </a:r>
            <a:endParaRPr lang="es-E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Cuatro radiales elevados pueden funcionar como un sistema de 120 radiales enterrados</a:t>
            </a:r>
            <a:endParaRPr lang="es-ES" dirty="0"/>
          </a:p>
        </p:txBody>
      </p:sp>
      <p:pic>
        <p:nvPicPr>
          <p:cNvPr id="8" name="7 Marcador de contenido" descr="vert22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556792"/>
            <a:ext cx="2864477" cy="4873625"/>
          </a:xfrm>
        </p:spPr>
      </p:pic>
      <p:sp>
        <p:nvSpPr>
          <p:cNvPr id="9" name="3 Marcador de contenido"/>
          <p:cNvSpPr txBox="1">
            <a:spLocks/>
          </p:cNvSpPr>
          <p:nvPr/>
        </p:nvSpPr>
        <p:spPr>
          <a:xfrm>
            <a:off x="179512" y="1628800"/>
            <a:ext cx="4392488" cy="4572000"/>
          </a:xfrm>
          <a:prstGeom prst="rect">
            <a:avLst/>
          </a:prstGeom>
        </p:spPr>
        <p:txBody>
          <a:bodyPr/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Altura &gt;0,05</a:t>
            </a:r>
            <a:r>
              <a:rPr kumimoji="0" lang="es-ES_tradnl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s-ES_tradnl" sz="2400" dirty="0" smtClean="0">
                <a:latin typeface="Symbol" pitchFamily="18" charset="2"/>
              </a:rPr>
              <a:t>l </a:t>
            </a:r>
            <a:r>
              <a:rPr kumimoji="0" lang="es-ES_tradnl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 minimizar pérdidas por acoplo con suelo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Radiales perfectamente simétricos en longitud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918491" y="6453336"/>
            <a:ext cx="29658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/>
              <a:t>ED5M en el CQWW 160m</a:t>
            </a:r>
            <a:endParaRPr lang="es-E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Modos de alimentar una torre como antena vertical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2420888"/>
            <a:ext cx="7467600" cy="4053064"/>
          </a:xfrm>
        </p:spPr>
        <p:txBody>
          <a:bodyPr/>
          <a:lstStyle/>
          <a:p>
            <a:r>
              <a:rPr lang="es-ES_tradnl" dirty="0" smtClean="0"/>
              <a:t>Adaptador GAMMA</a:t>
            </a:r>
          </a:p>
          <a:p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r>
              <a:rPr lang="es-ES_tradnl" dirty="0" smtClean="0"/>
              <a:t>Adaptador OMEGA</a:t>
            </a:r>
          </a:p>
          <a:p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r>
              <a:rPr lang="es-ES_tradnl" dirty="0" smtClean="0"/>
              <a:t>Directamente con </a:t>
            </a:r>
            <a:r>
              <a:rPr lang="es-ES_tradnl" dirty="0" err="1" smtClean="0"/>
              <a:t>coax</a:t>
            </a:r>
            <a:endParaRPr lang="es-ES" dirty="0"/>
          </a:p>
        </p:txBody>
      </p:sp>
      <p:pic>
        <p:nvPicPr>
          <p:cNvPr id="17410" name="Picture 2" descr="http://ea5dy.ure.es/index_htm_files/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980728"/>
            <a:ext cx="1656184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724942"/>
          </a:xfrm>
        </p:spPr>
        <p:txBody>
          <a:bodyPr/>
          <a:lstStyle/>
          <a:p>
            <a:r>
              <a:rPr lang="es-ES_tradnl" dirty="0" smtClean="0"/>
              <a:t>Adaptador gamma</a:t>
            </a:r>
            <a:endParaRPr lang="es-ES" dirty="0"/>
          </a:p>
        </p:txBody>
      </p:sp>
      <p:pic>
        <p:nvPicPr>
          <p:cNvPr id="4" name="3 Marcador de contenido" descr="vert19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85925" y="2225377"/>
            <a:ext cx="5010150" cy="4371975"/>
          </a:xfrm>
        </p:spPr>
      </p:pic>
      <p:sp>
        <p:nvSpPr>
          <p:cNvPr id="5" name="4 CuadroTexto"/>
          <p:cNvSpPr txBox="1"/>
          <p:nvPr/>
        </p:nvSpPr>
        <p:spPr>
          <a:xfrm>
            <a:off x="755576" y="1196752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- Adapta longitudes de torre entre 70º y 120º</a:t>
            </a:r>
          </a:p>
          <a:p>
            <a:pPr>
              <a:buFontTx/>
              <a:buChar char="-"/>
            </a:pPr>
            <a:r>
              <a:rPr lang="es-ES_tradnl" sz="2000" dirty="0" smtClean="0"/>
              <a:t> Solo requiere 1 condensador variable</a:t>
            </a:r>
          </a:p>
          <a:p>
            <a:pPr>
              <a:buFontTx/>
              <a:buChar char="-"/>
            </a:pPr>
            <a:r>
              <a:rPr lang="es-ES_tradnl" sz="2000" dirty="0" smtClean="0"/>
              <a:t> Parámetros de ajuste son longitud, separación y C</a:t>
            </a:r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499992" y="4005064"/>
            <a:ext cx="1728192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400" dirty="0" smtClean="0"/>
              <a:t>50 -100 cm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499992" y="3212976"/>
            <a:ext cx="129614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400" dirty="0" smtClean="0"/>
              <a:t>Cable 2 mm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411760" y="4157464"/>
            <a:ext cx="792088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400" dirty="0" smtClean="0"/>
              <a:t>18 m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638944"/>
          </a:xfrm>
        </p:spPr>
        <p:txBody>
          <a:bodyPr/>
          <a:lstStyle/>
          <a:p>
            <a:r>
              <a:rPr lang="es-ES_tradnl" dirty="0" smtClean="0"/>
              <a:t>¿qué es una vertical?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4873752"/>
          </a:xfrm>
        </p:spPr>
        <p:txBody>
          <a:bodyPr/>
          <a:lstStyle/>
          <a:p>
            <a:r>
              <a:rPr lang="es-ES_tradnl" dirty="0" smtClean="0"/>
              <a:t>Es un dipolo puesto en vertical y truncado por un plano de tierra</a:t>
            </a:r>
            <a:endParaRPr lang="es-ES" dirty="0"/>
          </a:p>
        </p:txBody>
      </p:sp>
      <p:pic>
        <p:nvPicPr>
          <p:cNvPr id="4" name="3 Imagen" descr="vert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550922"/>
            <a:ext cx="4464496" cy="430707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131840" y="3923764"/>
            <a:ext cx="19207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/>
              <a:t>Eje de la antena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059832" y="3419708"/>
            <a:ext cx="15215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/>
              <a:t>Vista lateral</a:t>
            </a:r>
            <a:endParaRPr lang="es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724942"/>
          </a:xfrm>
        </p:spPr>
        <p:txBody>
          <a:bodyPr>
            <a:normAutofit/>
          </a:bodyPr>
          <a:lstStyle/>
          <a:p>
            <a:r>
              <a:rPr lang="es-ES_tradnl" sz="3200" dirty="0" smtClean="0"/>
              <a:t>Adaptador omega</a:t>
            </a:r>
            <a:endParaRPr lang="es-ES" sz="3200" dirty="0"/>
          </a:p>
        </p:txBody>
      </p:sp>
      <p:pic>
        <p:nvPicPr>
          <p:cNvPr id="4" name="3 Marcador de contenido" descr="vert19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85925" y="2297385"/>
            <a:ext cx="5010150" cy="4371975"/>
          </a:xfrm>
        </p:spPr>
      </p:pic>
      <p:sp>
        <p:nvSpPr>
          <p:cNvPr id="5" name="4 CuadroTexto"/>
          <p:cNvSpPr txBox="1"/>
          <p:nvPr/>
        </p:nvSpPr>
        <p:spPr>
          <a:xfrm>
            <a:off x="755576" y="1196752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- Adapta longitudes de torre entre 50º y 170º</a:t>
            </a:r>
          </a:p>
          <a:p>
            <a:pPr>
              <a:buFontTx/>
              <a:buChar char="-"/>
            </a:pPr>
            <a:r>
              <a:rPr lang="es-ES_tradnl" sz="2000" dirty="0" smtClean="0"/>
              <a:t> Requiere 2 condensadores variables</a:t>
            </a:r>
          </a:p>
          <a:p>
            <a:pPr>
              <a:buFontTx/>
              <a:buChar char="-"/>
            </a:pPr>
            <a:r>
              <a:rPr lang="es-ES_tradnl" sz="2000" dirty="0" smtClean="0"/>
              <a:t> Parámetros de ajuste son longitud, separación, C1 y C2</a:t>
            </a:r>
            <a:endParaRPr lang="es-ES" sz="2000" dirty="0" smtClean="0"/>
          </a:p>
          <a:p>
            <a:pPr>
              <a:buFontTx/>
              <a:buChar char="-"/>
            </a:pPr>
            <a:endParaRPr lang="es-ES" sz="2000" dirty="0"/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4067944" y="5661248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4499992" y="4048943"/>
            <a:ext cx="1728192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400" dirty="0" smtClean="0"/>
              <a:t>50 -100 cm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4499992" y="3256855"/>
            <a:ext cx="129614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400" dirty="0" smtClean="0"/>
              <a:t>Cable 2 mm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2411760" y="4221088"/>
            <a:ext cx="1080120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400" dirty="0" smtClean="0"/>
              <a:t>25-12 m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4652392" y="5209455"/>
            <a:ext cx="42366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400" dirty="0" smtClean="0"/>
              <a:t>C1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950054" y="5229201"/>
            <a:ext cx="432048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400" dirty="0" smtClean="0"/>
              <a:t>C2</a:t>
            </a:r>
            <a:endParaRPr lang="es-E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Si logramos cortar y aislar podremos alimentar como una vertical convencional</a:t>
            </a:r>
            <a:endParaRPr lang="es-ES" dirty="0"/>
          </a:p>
        </p:txBody>
      </p:sp>
      <p:pic>
        <p:nvPicPr>
          <p:cNvPr id="4" name="3 Imagen" descr="ver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3677817" cy="4797152"/>
          </a:xfrm>
          <a:prstGeom prst="rect">
            <a:avLst/>
          </a:prstGeom>
        </p:spPr>
      </p:pic>
      <p:pic>
        <p:nvPicPr>
          <p:cNvPr id="5" name="4 Imagen" descr="vert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721730"/>
            <a:ext cx="5029175" cy="476955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39552" y="3501008"/>
            <a:ext cx="9669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/>
              <a:t>    80 m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653189" y="3140968"/>
            <a:ext cx="7104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dirty="0"/>
              <a:t>8</a:t>
            </a:r>
            <a:r>
              <a:rPr lang="es-ES_tradnl" dirty="0" smtClean="0"/>
              <a:t>0 m</a:t>
            </a:r>
            <a:endParaRPr lang="es-E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Cortando la torre para alimentar con </a:t>
            </a:r>
            <a:r>
              <a:rPr lang="es-ES_tradnl" dirty="0" err="1" smtClean="0"/>
              <a:t>coax</a:t>
            </a:r>
            <a:r>
              <a:rPr lang="es-ES_tradnl" dirty="0" smtClean="0"/>
              <a:t> directo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C:\Users\Papi\Desktop\Radio\Revista URE\articulo vertical(2)\Imagen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88" y="1484784"/>
            <a:ext cx="6876256" cy="5138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El ajuste se hace moviendo el punto de alimentación en la torre</a:t>
            </a:r>
            <a:endParaRPr lang="es-ES" dirty="0"/>
          </a:p>
        </p:txBody>
      </p:sp>
      <p:pic>
        <p:nvPicPr>
          <p:cNvPr id="4" name="3 Marcador de contenido" descr="vert3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13532" y="1600200"/>
            <a:ext cx="5954936" cy="487362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Si los radiales son horizontales necesitaremos adaptar impedancias</a:t>
            </a:r>
            <a:endParaRPr lang="es-ES" dirty="0"/>
          </a:p>
        </p:txBody>
      </p:sp>
      <p:pic>
        <p:nvPicPr>
          <p:cNvPr id="4" name="3 Marcador de contenido" descr="vert4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5825641" cy="4873625"/>
          </a:xfrm>
        </p:spPr>
      </p:pic>
      <p:pic>
        <p:nvPicPr>
          <p:cNvPr id="5" name="4 Imagen" descr="vert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7968" y="4077072"/>
            <a:ext cx="4362424" cy="242447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vert6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6025" y="3393958"/>
            <a:ext cx="4211959" cy="3464042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r>
              <a:rPr lang="es-ES_tradnl" dirty="0" smtClean="0"/>
              <a:t>Ventajas de ubicar la vertical de 80m más alta “rompiendo” la torre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802832" y="2385392"/>
            <a:ext cx="3657600" cy="4572000"/>
          </a:xfrm>
        </p:spPr>
        <p:txBody>
          <a:bodyPr/>
          <a:lstStyle/>
          <a:p>
            <a:r>
              <a:rPr lang="es-ES_tradnl" dirty="0" smtClean="0"/>
              <a:t>Menores pérdidas por corrientes de retorno</a:t>
            </a:r>
          </a:p>
          <a:p>
            <a:r>
              <a:rPr lang="es-ES_tradnl" dirty="0" smtClean="0"/>
              <a:t>Mayor ganancia a menor ángulo </a:t>
            </a:r>
          </a:p>
          <a:p>
            <a:r>
              <a:rPr lang="es-ES_tradnl" dirty="0" smtClean="0"/>
              <a:t>Superar los obstáculos del entorno</a:t>
            </a:r>
          </a:p>
          <a:p>
            <a:r>
              <a:rPr lang="es-ES_tradnl" dirty="0" smtClean="0"/>
              <a:t>Permite cargar la torre para 160m simultáneamente</a:t>
            </a:r>
          </a:p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220072" y="1700808"/>
            <a:ext cx="288032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VENTAJAS</a:t>
            </a:r>
            <a:endParaRPr lang="es-E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7 Imagen" descr="vert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032" y="1484784"/>
            <a:ext cx="3923928" cy="2177903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060058" y="3491716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¼ </a:t>
            </a:r>
            <a:r>
              <a:rPr lang="es-ES_tradnl" dirty="0" smtClean="0">
                <a:latin typeface="Symbol" pitchFamily="18" charset="2"/>
              </a:rPr>
              <a:t>l</a:t>
            </a:r>
            <a:r>
              <a:rPr lang="es-ES_tradnl" dirty="0" smtClean="0"/>
              <a:t> a 2 m de altura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1103085" y="6021288"/>
            <a:ext cx="238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¼ </a:t>
            </a:r>
            <a:r>
              <a:rPr lang="es-ES_tradnl" dirty="0" smtClean="0">
                <a:latin typeface="Symbol" pitchFamily="18" charset="2"/>
              </a:rPr>
              <a:t>l</a:t>
            </a:r>
            <a:r>
              <a:rPr lang="es-ES_tradnl" dirty="0" smtClean="0"/>
              <a:t> a 15 m de altura</a:t>
            </a:r>
            <a:endParaRPr lang="es-E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580926"/>
          </a:xfrm>
        </p:spPr>
        <p:txBody>
          <a:bodyPr/>
          <a:lstStyle/>
          <a:p>
            <a:r>
              <a:rPr lang="es-ES_tradnl" dirty="0" smtClean="0"/>
              <a:t>Métodos para alargar la torre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1- Más antenas (o más grandes)</a:t>
            </a:r>
            <a:endParaRPr lang="es-ES" dirty="0"/>
          </a:p>
        </p:txBody>
      </p:sp>
      <p:pic>
        <p:nvPicPr>
          <p:cNvPr id="2050" name="Picture 2" descr="C:\Users\Papi\Pictures\Fotos Radio\AM5M\PB290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04864"/>
            <a:ext cx="5952661" cy="446449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555776" y="5157192"/>
            <a:ext cx="19399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 smtClean="0">
                <a:solidFill>
                  <a:srgbClr val="FF0000"/>
                </a:solidFill>
              </a:rPr>
              <a:t>EA5RS:</a:t>
            </a:r>
          </a:p>
          <a:p>
            <a:r>
              <a:rPr lang="es-ES_tradnl" sz="2000" dirty="0" smtClean="0">
                <a:solidFill>
                  <a:srgbClr val="FF0000"/>
                </a:solidFill>
              </a:rPr>
              <a:t>Torre de 25m</a:t>
            </a:r>
          </a:p>
          <a:p>
            <a:r>
              <a:rPr lang="es-ES_tradnl" sz="2000" dirty="0" smtClean="0">
                <a:solidFill>
                  <a:srgbClr val="FF0000"/>
                </a:solidFill>
              </a:rPr>
              <a:t>con 5 </a:t>
            </a:r>
            <a:r>
              <a:rPr lang="es-ES_tradnl" sz="2000" dirty="0" err="1" smtClean="0">
                <a:solidFill>
                  <a:srgbClr val="FF0000"/>
                </a:solidFill>
              </a:rPr>
              <a:t>yagis</a:t>
            </a:r>
            <a:r>
              <a:rPr lang="es-ES_tradnl" sz="2000" dirty="0" smtClean="0">
                <a:solidFill>
                  <a:srgbClr val="FF0000"/>
                </a:solidFill>
              </a:rPr>
              <a:t> HF</a:t>
            </a:r>
            <a:endParaRPr lang="es-E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78026"/>
            <a:ext cx="7467600" cy="1143000"/>
          </a:xfrm>
        </p:spPr>
        <p:txBody>
          <a:bodyPr/>
          <a:lstStyle/>
          <a:p>
            <a:r>
              <a:rPr lang="es-ES_tradnl" dirty="0" smtClean="0"/>
              <a:t>Métodos para alargar la torre</a:t>
            </a:r>
            <a:endParaRPr lang="es-ES" dirty="0"/>
          </a:p>
        </p:txBody>
      </p:sp>
      <p:pic>
        <p:nvPicPr>
          <p:cNvPr id="1026" name="Picture 2" descr="C:\Users\Papi\Dropbox\Cargas de cámara\2013-10-25 16.43.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8152" y="1790818"/>
            <a:ext cx="6084168" cy="4563126"/>
          </a:xfrm>
          <a:prstGeom prst="rect">
            <a:avLst/>
          </a:prstGeom>
          <a:noFill/>
        </p:spPr>
      </p:pic>
      <p:cxnSp>
        <p:nvCxnSpPr>
          <p:cNvPr id="6" name="5 Conector recto"/>
          <p:cNvCxnSpPr/>
          <p:nvPr/>
        </p:nvCxnSpPr>
        <p:spPr>
          <a:xfrm>
            <a:off x="2627784" y="3068960"/>
            <a:ext cx="3168352" cy="50405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V="1">
            <a:off x="2987824" y="4509120"/>
            <a:ext cx="2232248" cy="72008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flipV="1">
            <a:off x="3491880" y="1844824"/>
            <a:ext cx="432048" cy="28803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flipV="1">
            <a:off x="2843808" y="1844824"/>
            <a:ext cx="432048" cy="29523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flipV="1">
            <a:off x="2339752" y="1772816"/>
            <a:ext cx="432048" cy="31767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flipV="1">
            <a:off x="4067944" y="1844824"/>
            <a:ext cx="576064" cy="29523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V="1">
            <a:off x="5004048" y="1844824"/>
            <a:ext cx="792088" cy="30963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flipV="1">
            <a:off x="5364088" y="1997224"/>
            <a:ext cx="792088" cy="30963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H="1" flipV="1">
            <a:off x="4788024" y="3573016"/>
            <a:ext cx="864096" cy="20162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 flipH="1" flipV="1">
            <a:off x="3851920" y="3725416"/>
            <a:ext cx="864096" cy="20162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 flipH="1" flipV="1">
            <a:off x="3491880" y="3877816"/>
            <a:ext cx="864096" cy="20162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flipH="1" flipV="1">
            <a:off x="2411760" y="4437112"/>
            <a:ext cx="1008112" cy="15841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2 Marcador de contenido"/>
          <p:cNvSpPr txBox="1">
            <a:spLocks/>
          </p:cNvSpPr>
          <p:nvPr/>
        </p:nvSpPr>
        <p:spPr>
          <a:xfrm>
            <a:off x="457200" y="1196752"/>
            <a:ext cx="8219256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s-ES_tradnl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2- Aumentar la carga uniendo BOOM + elementos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403648" y="5157192"/>
            <a:ext cx="17700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 smtClean="0">
                <a:solidFill>
                  <a:srgbClr val="FF0000"/>
                </a:solidFill>
              </a:rPr>
              <a:t>EA5DY:</a:t>
            </a:r>
          </a:p>
          <a:p>
            <a:r>
              <a:rPr lang="es-ES_tradnl" sz="2000" dirty="0" smtClean="0">
                <a:solidFill>
                  <a:srgbClr val="FF0000"/>
                </a:solidFill>
              </a:rPr>
              <a:t>Torre de 27m</a:t>
            </a:r>
          </a:p>
          <a:p>
            <a:endParaRPr lang="es-E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7467600" cy="638944"/>
          </a:xfrm>
        </p:spPr>
        <p:txBody>
          <a:bodyPr/>
          <a:lstStyle/>
          <a:p>
            <a:r>
              <a:rPr lang="es-ES_tradnl" dirty="0" smtClean="0"/>
              <a:t>Métodos para alargar la torre</a:t>
            </a:r>
            <a:endParaRPr lang="es-ES" dirty="0"/>
          </a:p>
        </p:txBody>
      </p:sp>
      <p:pic>
        <p:nvPicPr>
          <p:cNvPr id="4" name="3 Marcador de contenido" descr="alargar 160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484784"/>
            <a:ext cx="7774632" cy="5400600"/>
          </a:xfr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457200" y="1196752"/>
            <a:ext cx="8219256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s-ES_tradnl" sz="2400" dirty="0" smtClean="0"/>
              <a:t>3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Añadiendo extensiones</a:t>
            </a:r>
            <a:r>
              <a:rPr kumimoji="0" lang="es-ES_tradnl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hilo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7467600" cy="580926"/>
          </a:xfrm>
        </p:spPr>
        <p:txBody>
          <a:bodyPr/>
          <a:lstStyle/>
          <a:p>
            <a:r>
              <a:rPr lang="es-ES_tradnl" dirty="0" smtClean="0"/>
              <a:t>Vertical </a:t>
            </a:r>
            <a:r>
              <a:rPr lang="es-ES_tradnl" dirty="0" err="1" smtClean="0"/>
              <a:t>bi</a:t>
            </a:r>
            <a:r>
              <a:rPr lang="es-ES_tradnl" dirty="0" smtClean="0"/>
              <a:t>-banda: 80 y 160</a:t>
            </a:r>
            <a:endParaRPr lang="es-ES" dirty="0"/>
          </a:p>
        </p:txBody>
      </p:sp>
      <p:pic>
        <p:nvPicPr>
          <p:cNvPr id="4" name="3 Marcador de contenido" descr="vert 160 a 80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98028" y="1600200"/>
            <a:ext cx="6785943" cy="48736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 impedancia de la vertical cambia con su longitud</a:t>
            </a:r>
            <a:endParaRPr lang="es-ES" dirty="0"/>
          </a:p>
        </p:txBody>
      </p:sp>
      <p:pic>
        <p:nvPicPr>
          <p:cNvPr id="4" name="3 Marcador de contenido" descr="resist vert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00200"/>
            <a:ext cx="4888575" cy="4873625"/>
          </a:xfrm>
        </p:spPr>
      </p:pic>
      <p:sp>
        <p:nvSpPr>
          <p:cNvPr id="5" name="4 CuadroTexto"/>
          <p:cNvSpPr txBox="1"/>
          <p:nvPr/>
        </p:nvSpPr>
        <p:spPr>
          <a:xfrm>
            <a:off x="1331640" y="6093296"/>
            <a:ext cx="31683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dirty="0" smtClean="0"/>
              <a:t>Longitud de onda</a:t>
            </a:r>
            <a:endParaRPr lang="es-ES" dirty="0"/>
          </a:p>
        </p:txBody>
      </p:sp>
      <p:sp>
        <p:nvSpPr>
          <p:cNvPr id="6" name="5 Forma libre"/>
          <p:cNvSpPr/>
          <p:nvPr/>
        </p:nvSpPr>
        <p:spPr>
          <a:xfrm>
            <a:off x="1737360" y="2063931"/>
            <a:ext cx="2756263" cy="3383280"/>
          </a:xfrm>
          <a:custGeom>
            <a:avLst/>
            <a:gdLst>
              <a:gd name="connsiteX0" fmla="*/ 0 w 2756263"/>
              <a:gd name="connsiteY0" fmla="*/ 3383280 h 3383280"/>
              <a:gd name="connsiteX1" fmla="*/ 313509 w 2756263"/>
              <a:gd name="connsiteY1" fmla="*/ 2743200 h 3383280"/>
              <a:gd name="connsiteX2" fmla="*/ 718457 w 2756263"/>
              <a:gd name="connsiteY2" fmla="*/ 1920240 h 3383280"/>
              <a:gd name="connsiteX3" fmla="*/ 1332411 w 2756263"/>
              <a:gd name="connsiteY3" fmla="*/ 627018 h 3383280"/>
              <a:gd name="connsiteX4" fmla="*/ 1632857 w 2756263"/>
              <a:gd name="connsiteY4" fmla="*/ 143692 h 3383280"/>
              <a:gd name="connsiteX5" fmla="*/ 1881051 w 2756263"/>
              <a:gd name="connsiteY5" fmla="*/ 13063 h 3383280"/>
              <a:gd name="connsiteX6" fmla="*/ 2129246 w 2756263"/>
              <a:gd name="connsiteY6" fmla="*/ 65315 h 3383280"/>
              <a:gd name="connsiteX7" fmla="*/ 2286000 w 2756263"/>
              <a:gd name="connsiteY7" fmla="*/ 248195 h 3383280"/>
              <a:gd name="connsiteX8" fmla="*/ 2547257 w 2756263"/>
              <a:gd name="connsiteY8" fmla="*/ 653143 h 3383280"/>
              <a:gd name="connsiteX9" fmla="*/ 2756263 w 2756263"/>
              <a:gd name="connsiteY9" fmla="*/ 1110343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6263" h="3383280">
                <a:moveTo>
                  <a:pt x="0" y="3383280"/>
                </a:moveTo>
                <a:lnTo>
                  <a:pt x="313509" y="2743200"/>
                </a:lnTo>
                <a:cubicBezTo>
                  <a:pt x="433252" y="2499360"/>
                  <a:pt x="548640" y="2272937"/>
                  <a:pt x="718457" y="1920240"/>
                </a:cubicBezTo>
                <a:cubicBezTo>
                  <a:pt x="888274" y="1567543"/>
                  <a:pt x="1180011" y="923109"/>
                  <a:pt x="1332411" y="627018"/>
                </a:cubicBezTo>
                <a:cubicBezTo>
                  <a:pt x="1484811" y="330927"/>
                  <a:pt x="1541417" y="246018"/>
                  <a:pt x="1632857" y="143692"/>
                </a:cubicBezTo>
                <a:cubicBezTo>
                  <a:pt x="1724297" y="41366"/>
                  <a:pt x="1798320" y="26126"/>
                  <a:pt x="1881051" y="13063"/>
                </a:cubicBezTo>
                <a:cubicBezTo>
                  <a:pt x="1963782" y="0"/>
                  <a:pt x="2061755" y="26126"/>
                  <a:pt x="2129246" y="65315"/>
                </a:cubicBezTo>
                <a:cubicBezTo>
                  <a:pt x="2196738" y="104504"/>
                  <a:pt x="2216332" y="150224"/>
                  <a:pt x="2286000" y="248195"/>
                </a:cubicBezTo>
                <a:cubicBezTo>
                  <a:pt x="2355668" y="346166"/>
                  <a:pt x="2468880" y="509452"/>
                  <a:pt x="2547257" y="653143"/>
                </a:cubicBezTo>
                <a:cubicBezTo>
                  <a:pt x="2625634" y="796834"/>
                  <a:pt x="2690948" y="953588"/>
                  <a:pt x="2756263" y="111034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5508104" y="1700808"/>
            <a:ext cx="28083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dirty="0" smtClean="0"/>
              <a:t>Resistencia de radiación</a:t>
            </a:r>
            <a:endParaRPr lang="es-ES" dirty="0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4211960" y="1988840"/>
            <a:ext cx="1296144" cy="576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5660504" y="2699628"/>
            <a:ext cx="28083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dirty="0" smtClean="0"/>
              <a:t>Reactancia</a:t>
            </a:r>
            <a:endParaRPr lang="es-ES" dirty="0"/>
          </a:p>
        </p:txBody>
      </p:sp>
      <p:cxnSp>
        <p:nvCxnSpPr>
          <p:cNvPr id="11" name="10 Conector recto"/>
          <p:cNvCxnSpPr/>
          <p:nvPr/>
        </p:nvCxnSpPr>
        <p:spPr>
          <a:xfrm flipV="1">
            <a:off x="4572000" y="3068960"/>
            <a:ext cx="1088504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 rot="16200000">
            <a:off x="-1147989" y="3820398"/>
            <a:ext cx="31683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dirty="0" smtClean="0"/>
              <a:t>R   y   X   (ohmios)</a:t>
            </a:r>
            <a:endParaRPr lang="es-E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724942"/>
          </a:xfrm>
        </p:spPr>
        <p:txBody>
          <a:bodyPr/>
          <a:lstStyle/>
          <a:p>
            <a:r>
              <a:rPr lang="es-ES_tradnl" dirty="0" smtClean="0"/>
              <a:t>Cómo mejorar el ancho de banda</a:t>
            </a:r>
            <a:endParaRPr lang="es-ES" dirty="0"/>
          </a:p>
        </p:txBody>
      </p:sp>
      <p:pic>
        <p:nvPicPr>
          <p:cNvPr id="4" name="3 Marcador de contenido" descr="w8ra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2276872"/>
            <a:ext cx="5895516" cy="4221088"/>
          </a:xfrm>
        </p:spPr>
      </p:pic>
      <p:sp>
        <p:nvSpPr>
          <p:cNvPr id="5" name="4 CuadroTexto"/>
          <p:cNvSpPr txBox="1"/>
          <p:nvPr/>
        </p:nvSpPr>
        <p:spPr>
          <a:xfrm>
            <a:off x="395536" y="1268760"/>
            <a:ext cx="5851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Cable del gamma muy ancho: jaula de hilos paralelos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899592" y="407707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Vertical de W8RA</a:t>
            </a:r>
            <a:endParaRPr lang="es-E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1810"/>
            <a:ext cx="7467600" cy="652934"/>
          </a:xfrm>
        </p:spPr>
        <p:txBody>
          <a:bodyPr/>
          <a:lstStyle/>
          <a:p>
            <a:r>
              <a:rPr lang="es-ES_tradnl" dirty="0" smtClean="0"/>
              <a:t>Cómo mejorar el ancho de banda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Red de adaptación para dos segmentos de banda</a:t>
            </a:r>
            <a:r>
              <a:rPr lang="es-ES" dirty="0" smtClean="0"/>
              <a:t> para 160 m: ROE&lt;2:1 entre 1,810 y 1950 MHz</a:t>
            </a:r>
            <a:endParaRPr lang="es-ES_tradnl" dirty="0" smtClean="0"/>
          </a:p>
        </p:txBody>
      </p:sp>
      <p:pic>
        <p:nvPicPr>
          <p:cNvPr id="4" name="3 Imagen" descr="adaptad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3425" y="2852936"/>
            <a:ext cx="5068815" cy="364039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67600" cy="652934"/>
          </a:xfrm>
        </p:spPr>
        <p:txBody>
          <a:bodyPr/>
          <a:lstStyle/>
          <a:p>
            <a:r>
              <a:rPr lang="es-ES_tradnl" dirty="0" smtClean="0"/>
              <a:t>conclusiones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003232" cy="5277200"/>
          </a:xfrm>
        </p:spPr>
        <p:txBody>
          <a:bodyPr>
            <a:normAutofit lnSpcReduction="10000"/>
          </a:bodyPr>
          <a:lstStyle/>
          <a:p>
            <a:r>
              <a:rPr lang="es-ES_tradnl" dirty="0" smtClean="0"/>
              <a:t>Una torre con antenas directivas es una excelente opción como antena vertical</a:t>
            </a:r>
          </a:p>
          <a:p>
            <a:pPr lvl="1"/>
            <a:r>
              <a:rPr lang="es-ES_tradnl" dirty="0" smtClean="0"/>
              <a:t>Para 80 m a partir de 13 metros</a:t>
            </a:r>
          </a:p>
          <a:p>
            <a:pPr lvl="1"/>
            <a:r>
              <a:rPr lang="es-ES_tradnl" dirty="0" smtClean="0"/>
              <a:t>Para 160m a partir de 25 metros</a:t>
            </a:r>
          </a:p>
          <a:p>
            <a:r>
              <a:rPr lang="es-ES_tradnl" dirty="0" smtClean="0"/>
              <a:t>No es preciso aislar la base para radiar con la torre</a:t>
            </a:r>
          </a:p>
          <a:p>
            <a:pPr lvl="1"/>
            <a:r>
              <a:rPr lang="es-ES_tradnl" dirty="0" smtClean="0"/>
              <a:t>Alimentando con adaptadores Gamma u Omega </a:t>
            </a:r>
          </a:p>
          <a:p>
            <a:pPr lvl="1"/>
            <a:r>
              <a:rPr lang="es-ES_tradnl" dirty="0" smtClean="0"/>
              <a:t>Cortando eléctricamente con trampa en el punto adecuado</a:t>
            </a:r>
          </a:p>
          <a:p>
            <a:r>
              <a:rPr lang="es-ES_tradnl" dirty="0" smtClean="0"/>
              <a:t>La torres con longitud próxima a ¼ </a:t>
            </a:r>
            <a:r>
              <a:rPr lang="es-ES_tradnl" dirty="0" smtClean="0">
                <a:latin typeface="Symbol" pitchFamily="18" charset="2"/>
              </a:rPr>
              <a:t>l</a:t>
            </a:r>
            <a:r>
              <a:rPr lang="es-ES_tradnl" dirty="0" smtClean="0"/>
              <a:t> tienen el mejor rendimiento</a:t>
            </a:r>
          </a:p>
          <a:p>
            <a:pPr lvl="1"/>
            <a:r>
              <a:rPr lang="es-ES_tradnl" dirty="0" smtClean="0"/>
              <a:t>Si son más cortas son menos eficientes (</a:t>
            </a:r>
            <a:r>
              <a:rPr lang="es-ES_tradnl" dirty="0" err="1" smtClean="0"/>
              <a:t>Rrad</a:t>
            </a:r>
            <a:r>
              <a:rPr lang="es-ES_tradnl" dirty="0" smtClean="0"/>
              <a:t> baja)</a:t>
            </a:r>
          </a:p>
          <a:p>
            <a:pPr lvl="1"/>
            <a:r>
              <a:rPr lang="es-ES_tradnl" dirty="0" smtClean="0"/>
              <a:t>Si son más largas pierden ganancia </a:t>
            </a:r>
          </a:p>
          <a:p>
            <a:r>
              <a:rPr lang="es-ES_tradnl" dirty="0" smtClean="0"/>
              <a:t>Los radiales elevados pueden tener un alto rendimiento con pocos radiales</a:t>
            </a:r>
          </a:p>
          <a:p>
            <a:endParaRPr lang="es-ES_tradnl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es-ES_tradnl" dirty="0" smtClean="0"/>
              <a:t>Una vertical no precisa ser resonante para ser eficiente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/>
          <a:lstStyle/>
          <a:p>
            <a:r>
              <a:rPr lang="es-ES_tradnl" dirty="0" smtClean="0"/>
              <a:t>Es un mito que las antenas deban ser resonantes para ser eficientes</a:t>
            </a:r>
          </a:p>
          <a:p>
            <a:r>
              <a:rPr lang="es-ES_tradnl" dirty="0" smtClean="0"/>
              <a:t>Fuera de resonancia podemos ser muy eficientes, si logramos una adaptación de impedancias sin pérdidas</a:t>
            </a:r>
          </a:p>
          <a:p>
            <a:r>
              <a:rPr lang="es-ES_tradnl" dirty="0" smtClean="0"/>
              <a:t>La eficiencia depende de la relación entre Resistencia de radiación y Resistencia de las pérdidas</a:t>
            </a:r>
          </a:p>
          <a:p>
            <a:endParaRPr lang="es-ES_tradnl" dirty="0" smtClean="0"/>
          </a:p>
          <a:p>
            <a:pPr lvl="1"/>
            <a:r>
              <a:rPr lang="es-ES_tradnl" sz="2000" dirty="0" smtClean="0"/>
              <a:t>                                  </a:t>
            </a:r>
            <a:r>
              <a:rPr lang="es-ES_tradnl" sz="2000" dirty="0" err="1" smtClean="0"/>
              <a:t>Rrad</a:t>
            </a:r>
            <a:endParaRPr lang="es-ES_tradnl" sz="2000" dirty="0" smtClean="0"/>
          </a:p>
          <a:p>
            <a:pPr lvl="2"/>
            <a:r>
              <a:rPr lang="es-ES_tradnl" sz="2000" dirty="0" smtClean="0"/>
              <a:t>Eficiencia</a:t>
            </a:r>
            <a:r>
              <a:rPr lang="es-ES_tradnl" dirty="0" smtClean="0"/>
              <a:t> </a:t>
            </a:r>
            <a:r>
              <a:rPr lang="es-ES_tradnl" sz="2000" dirty="0" smtClean="0"/>
              <a:t>=</a:t>
            </a:r>
            <a:endParaRPr lang="es-ES_tradnl" dirty="0" smtClean="0"/>
          </a:p>
          <a:p>
            <a:pPr lvl="3"/>
            <a:r>
              <a:rPr lang="es-ES_tradnl" sz="2000" dirty="0" smtClean="0"/>
              <a:t>                    </a:t>
            </a:r>
            <a:r>
              <a:rPr lang="es-ES_tradnl" sz="2000" dirty="0" err="1" smtClean="0"/>
              <a:t>Rrad</a:t>
            </a:r>
            <a:r>
              <a:rPr lang="es-ES_tradnl" sz="2000" dirty="0" smtClean="0"/>
              <a:t> + R </a:t>
            </a:r>
            <a:r>
              <a:rPr lang="es-ES_tradnl" sz="2000" dirty="0" err="1" smtClean="0"/>
              <a:t>pérd</a:t>
            </a:r>
            <a:endParaRPr lang="es-ES_tradnl" sz="2000" dirty="0" smtClean="0"/>
          </a:p>
        </p:txBody>
      </p:sp>
      <p:cxnSp>
        <p:nvCxnSpPr>
          <p:cNvPr id="5" name="4 Conector recto"/>
          <p:cNvCxnSpPr/>
          <p:nvPr/>
        </p:nvCxnSpPr>
        <p:spPr>
          <a:xfrm>
            <a:off x="2915816" y="5085184"/>
            <a:ext cx="2088232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323528" y="6093296"/>
            <a:ext cx="77400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000" dirty="0" smtClean="0"/>
              <a:t>  UNA VERTICAL PUEDE TENER CUALQUIER LONGITUD</a:t>
            </a:r>
            <a:endParaRPr lang="es-E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vert14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124744"/>
            <a:ext cx="5832648" cy="4798631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143000"/>
          </a:xfrm>
        </p:spPr>
        <p:txBody>
          <a:bodyPr/>
          <a:lstStyle/>
          <a:p>
            <a:r>
              <a:rPr lang="es-ES_tradnl" dirty="0" smtClean="0"/>
              <a:t>Pero…¿qué pasa si la vertical es demasiado corta?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187624" y="5805264"/>
            <a:ext cx="2624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Eficiencia=  71 %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932040" y="5805264"/>
            <a:ext cx="2624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Eficiencia=  11 %</a:t>
            </a:r>
            <a:endParaRPr lang="es-E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563888" y="2564904"/>
            <a:ext cx="12410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/>
              <a:t>39 metros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6643323" y="3638331"/>
            <a:ext cx="12410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dirty="0" smtClean="0"/>
              <a:t>12 metros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5940152" y="3913311"/>
            <a:ext cx="792088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400" dirty="0" smtClean="0"/>
              <a:t>bobina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5786"/>
            <a:ext cx="7467600" cy="652934"/>
          </a:xfrm>
        </p:spPr>
        <p:txBody>
          <a:bodyPr/>
          <a:lstStyle/>
          <a:p>
            <a:r>
              <a:rPr lang="es-ES_tradnl" dirty="0" smtClean="0"/>
              <a:t>…¿y si es demasiado larga?</a:t>
            </a:r>
            <a:endParaRPr lang="es-ES" dirty="0"/>
          </a:p>
        </p:txBody>
      </p:sp>
      <p:pic>
        <p:nvPicPr>
          <p:cNvPr id="4" name="3 Marcador de contenido" descr="vert15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3573016"/>
            <a:ext cx="576063" cy="2250766"/>
          </a:xfrm>
        </p:spPr>
      </p:pic>
      <p:pic>
        <p:nvPicPr>
          <p:cNvPr id="5" name="3 Marcador de contenido" descr="vert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5551" y="1896343"/>
            <a:ext cx="518657" cy="4052937"/>
          </a:xfrm>
          <a:prstGeom prst="rect">
            <a:avLst/>
          </a:prstGeom>
        </p:spPr>
      </p:pic>
      <p:sp>
        <p:nvSpPr>
          <p:cNvPr id="6" name="5 Forma libre"/>
          <p:cNvSpPr/>
          <p:nvPr/>
        </p:nvSpPr>
        <p:spPr>
          <a:xfrm>
            <a:off x="2090057" y="3583621"/>
            <a:ext cx="535577" cy="2050869"/>
          </a:xfrm>
          <a:custGeom>
            <a:avLst/>
            <a:gdLst>
              <a:gd name="connsiteX0" fmla="*/ 535577 w 535577"/>
              <a:gd name="connsiteY0" fmla="*/ 0 h 2050869"/>
              <a:gd name="connsiteX1" fmla="*/ 313509 w 535577"/>
              <a:gd name="connsiteY1" fmla="*/ 483326 h 2050869"/>
              <a:gd name="connsiteX2" fmla="*/ 117566 w 535577"/>
              <a:gd name="connsiteY2" fmla="*/ 1097280 h 2050869"/>
              <a:gd name="connsiteX3" fmla="*/ 26126 w 535577"/>
              <a:gd name="connsiteY3" fmla="*/ 1685109 h 2050869"/>
              <a:gd name="connsiteX4" fmla="*/ 0 w 535577"/>
              <a:gd name="connsiteY4" fmla="*/ 2050869 h 205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577" h="2050869">
                <a:moveTo>
                  <a:pt x="535577" y="0"/>
                </a:moveTo>
                <a:cubicBezTo>
                  <a:pt x="459377" y="150223"/>
                  <a:pt x="383177" y="300446"/>
                  <a:pt x="313509" y="483326"/>
                </a:cubicBezTo>
                <a:cubicBezTo>
                  <a:pt x="243841" y="666206"/>
                  <a:pt x="165463" y="896983"/>
                  <a:pt x="117566" y="1097280"/>
                </a:cubicBezTo>
                <a:cubicBezTo>
                  <a:pt x="69669" y="1297577"/>
                  <a:pt x="45720" y="1526178"/>
                  <a:pt x="26126" y="1685109"/>
                </a:cubicBezTo>
                <a:cubicBezTo>
                  <a:pt x="6532" y="1844040"/>
                  <a:pt x="3266" y="1947454"/>
                  <a:pt x="0" y="205086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orma libre"/>
          <p:cNvSpPr/>
          <p:nvPr/>
        </p:nvSpPr>
        <p:spPr>
          <a:xfrm>
            <a:off x="5327469" y="1894114"/>
            <a:ext cx="655320" cy="3775166"/>
          </a:xfrm>
          <a:custGeom>
            <a:avLst/>
            <a:gdLst>
              <a:gd name="connsiteX0" fmla="*/ 642257 w 655320"/>
              <a:gd name="connsiteY0" fmla="*/ 0 h 3775166"/>
              <a:gd name="connsiteX1" fmla="*/ 2177 w 655320"/>
              <a:gd name="connsiteY1" fmla="*/ 1920240 h 3775166"/>
              <a:gd name="connsiteX2" fmla="*/ 655320 w 655320"/>
              <a:gd name="connsiteY2" fmla="*/ 3775166 h 377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5320" h="3775166">
                <a:moveTo>
                  <a:pt x="642257" y="0"/>
                </a:moveTo>
                <a:cubicBezTo>
                  <a:pt x="321128" y="645523"/>
                  <a:pt x="0" y="1291046"/>
                  <a:pt x="2177" y="1920240"/>
                </a:cubicBezTo>
                <a:cubicBezTo>
                  <a:pt x="4354" y="2549434"/>
                  <a:pt x="329837" y="3162300"/>
                  <a:pt x="655320" y="3775166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873579" y="1196752"/>
            <a:ext cx="5498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Distribución de corrientes a 3,7 MHz:</a:t>
            </a:r>
          </a:p>
          <a:p>
            <a:pPr>
              <a:buFontTx/>
              <a:buChar char="-"/>
            </a:pPr>
            <a:r>
              <a:rPr lang="es-ES_tradnl" sz="2800" dirty="0" smtClean="0"/>
              <a:t>¼ </a:t>
            </a:r>
            <a:r>
              <a:rPr lang="es-ES_tradnl" sz="2400" dirty="0" smtClean="0">
                <a:latin typeface="Symbol" pitchFamily="18" charset="2"/>
              </a:rPr>
              <a:t>l</a:t>
            </a:r>
            <a:r>
              <a:rPr lang="es-ES_tradnl" sz="2400" dirty="0" smtClean="0"/>
              <a:t> tiene máximo en la base</a:t>
            </a:r>
          </a:p>
          <a:p>
            <a:pPr>
              <a:buFontTx/>
              <a:buChar char="-"/>
            </a:pPr>
            <a:r>
              <a:rPr lang="es-ES_tradnl" sz="2400" dirty="0"/>
              <a:t> </a:t>
            </a:r>
            <a:r>
              <a:rPr lang="es-ES_tradnl" sz="2800" dirty="0" smtClean="0"/>
              <a:t>½ </a:t>
            </a:r>
            <a:r>
              <a:rPr lang="es-ES_tradnl" sz="2400" dirty="0" smtClean="0">
                <a:latin typeface="Symbol" pitchFamily="18" charset="2"/>
              </a:rPr>
              <a:t>l </a:t>
            </a:r>
            <a:r>
              <a:rPr lang="es-ES_tradnl" sz="2400" dirty="0" smtClean="0"/>
              <a:t>tiene mínimo en la base</a:t>
            </a:r>
            <a:endParaRPr lang="es-ES" sz="2400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899592" y="5661248"/>
            <a:ext cx="7128792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1531800" y="6021288"/>
            <a:ext cx="2464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Torre 18 metros</a:t>
            </a:r>
            <a:endParaRPr lang="es-ES" sz="2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276216" y="6021288"/>
            <a:ext cx="2464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Torre 36 metros</a:t>
            </a:r>
            <a:endParaRPr lang="es-ES" sz="2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059832" y="443711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18 m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237813" y="371703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36 m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403648" y="4221088"/>
            <a:ext cx="71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I(H)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581629" y="3140968"/>
            <a:ext cx="71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I(H)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la vertical de ¼ tiene mayor g que las verticales más largas si usamos el mismo sistema de radiales (60 radiales de ¼ onda)…</a:t>
            </a:r>
            <a:endParaRPr lang="es-ES" dirty="0">
              <a:latin typeface="Symbol" pitchFamily="18" charset="2"/>
            </a:endParaRPr>
          </a:p>
        </p:txBody>
      </p:sp>
      <p:pic>
        <p:nvPicPr>
          <p:cNvPr id="4" name="3 Marcador de contenido" descr="vert9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4220097" cy="5517232"/>
          </a:xfrm>
        </p:spPr>
      </p:pic>
      <p:sp>
        <p:nvSpPr>
          <p:cNvPr id="5" name="4 CuadroTexto"/>
          <p:cNvSpPr txBox="1"/>
          <p:nvPr/>
        </p:nvSpPr>
        <p:spPr>
          <a:xfrm>
            <a:off x="4716016" y="1988840"/>
            <a:ext cx="242726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Vertical </a:t>
            </a:r>
            <a:r>
              <a:rPr lang="es-ES_tradnl" sz="2800" dirty="0" smtClean="0"/>
              <a:t>¼</a:t>
            </a:r>
            <a:r>
              <a:rPr lang="es-ES_tradnl" dirty="0" smtClean="0"/>
              <a:t> </a:t>
            </a:r>
            <a:r>
              <a:rPr lang="es-ES_tradnl" dirty="0" smtClean="0">
                <a:latin typeface="Symbol" pitchFamily="18" charset="2"/>
              </a:rPr>
              <a:t>l</a:t>
            </a:r>
          </a:p>
          <a:p>
            <a:r>
              <a:rPr lang="es-ES_tradnl" dirty="0" err="1" smtClean="0"/>
              <a:t>Gmáx</a:t>
            </a:r>
            <a:r>
              <a:rPr lang="es-ES_tradnl" dirty="0" smtClean="0"/>
              <a:t> = 2,6 </a:t>
            </a:r>
            <a:r>
              <a:rPr lang="es-ES_tradnl" dirty="0" err="1" smtClean="0"/>
              <a:t>dBi</a:t>
            </a:r>
            <a:r>
              <a:rPr lang="es-ES_tradnl" dirty="0" smtClean="0"/>
              <a:t> a 26º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716016" y="3861048"/>
            <a:ext cx="242726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Vertical </a:t>
            </a:r>
            <a:r>
              <a:rPr lang="es-ES_tradnl" sz="2800" dirty="0" smtClean="0"/>
              <a:t>½</a:t>
            </a:r>
            <a:r>
              <a:rPr lang="es-ES_tradnl" dirty="0" smtClean="0"/>
              <a:t>  </a:t>
            </a:r>
            <a:r>
              <a:rPr lang="es-ES_tradnl" dirty="0" smtClean="0">
                <a:latin typeface="Symbol" pitchFamily="18" charset="2"/>
              </a:rPr>
              <a:t>l</a:t>
            </a:r>
          </a:p>
          <a:p>
            <a:r>
              <a:rPr lang="es-ES_tradnl" dirty="0" err="1" smtClean="0"/>
              <a:t>Gmáx</a:t>
            </a:r>
            <a:r>
              <a:rPr lang="es-ES_tradnl" dirty="0" smtClean="0"/>
              <a:t> = 0,8 </a:t>
            </a:r>
            <a:r>
              <a:rPr lang="es-ES_tradnl" dirty="0" err="1" smtClean="0"/>
              <a:t>dBi</a:t>
            </a:r>
            <a:r>
              <a:rPr lang="es-ES_tradnl" dirty="0" smtClean="0"/>
              <a:t> a 21º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4716016" y="5653117"/>
            <a:ext cx="2427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Vertical 5/8  </a:t>
            </a:r>
            <a:r>
              <a:rPr lang="es-ES_tradnl" dirty="0" smtClean="0">
                <a:latin typeface="Symbol" pitchFamily="18" charset="2"/>
              </a:rPr>
              <a:t>l</a:t>
            </a:r>
          </a:p>
          <a:p>
            <a:r>
              <a:rPr lang="es-ES_tradnl" dirty="0" err="1" smtClean="0"/>
              <a:t>Gmáx</a:t>
            </a:r>
            <a:r>
              <a:rPr lang="es-ES_tradnl" dirty="0" smtClean="0"/>
              <a:t> = 0,3 </a:t>
            </a:r>
            <a:r>
              <a:rPr lang="es-ES_tradnl" dirty="0" err="1" smtClean="0"/>
              <a:t>dBi</a:t>
            </a:r>
            <a:r>
              <a:rPr lang="es-ES_tradnl" dirty="0" smtClean="0"/>
              <a:t> a 18º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…debido a que las verticales de mas de ½ onda requieren radiales mucho más largos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/>
          <a:lstStyle/>
          <a:p>
            <a:r>
              <a:rPr lang="es-ES_tradnl" dirty="0" smtClean="0"/>
              <a:t>En las antenas alimentadas por tensión las corrientes de retorno crecen a medida que te alejas de la base</a:t>
            </a:r>
          </a:p>
          <a:p>
            <a:r>
              <a:rPr lang="es-ES_tradnl" dirty="0" smtClean="0"/>
              <a:t>El máximo de corriente no está en la base (como en la vertical de ¼) sino a 0,35</a:t>
            </a:r>
            <a:r>
              <a:rPr lang="es-ES_tradnl" dirty="0" smtClean="0">
                <a:latin typeface="Symbol" pitchFamily="18" charset="2"/>
              </a:rPr>
              <a:t> l </a:t>
            </a:r>
            <a:r>
              <a:rPr lang="es-ES_tradnl" dirty="0" smtClean="0"/>
              <a:t>de distancia</a:t>
            </a:r>
          </a:p>
          <a:p>
            <a:r>
              <a:rPr lang="es-ES_tradnl" dirty="0" smtClean="0"/>
              <a:t>Los suelos pobres afectan más al rendimiento de las verticales  de ½ </a:t>
            </a:r>
            <a:r>
              <a:rPr lang="es-ES_tradnl" dirty="0" smtClean="0">
                <a:latin typeface="Symbol" pitchFamily="18" charset="2"/>
              </a:rPr>
              <a:t>l </a:t>
            </a:r>
          </a:p>
          <a:p>
            <a:r>
              <a:rPr lang="es-ES_tradnl" dirty="0" smtClean="0"/>
              <a:t>Con un sistema de radiales de ¼ </a:t>
            </a:r>
            <a:r>
              <a:rPr lang="es-ES_tradnl" dirty="0" smtClean="0">
                <a:latin typeface="Symbol" pitchFamily="18" charset="2"/>
              </a:rPr>
              <a:t>l</a:t>
            </a:r>
            <a:r>
              <a:rPr lang="es-ES_tradnl" dirty="0" smtClean="0"/>
              <a:t>, por denso que sea, se recogen muchas menos corrientes de retorno</a:t>
            </a: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Los suelos pobres afectan más al rendimiento de las verticales  de más de media onda que a las de ¼ onda</a:t>
            </a:r>
            <a:endParaRPr lang="es-ES" dirty="0"/>
          </a:p>
        </p:txBody>
      </p:sp>
      <p:pic>
        <p:nvPicPr>
          <p:cNvPr id="4" name="3 Marcador de contenido" descr="vert10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00200"/>
            <a:ext cx="4069104" cy="5138106"/>
          </a:xfrm>
        </p:spPr>
      </p:pic>
      <p:pic>
        <p:nvPicPr>
          <p:cNvPr id="6" name="5 Imagen" descr="vert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701392"/>
            <a:ext cx="4315941" cy="467993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899592" y="3861048"/>
            <a:ext cx="2940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Vertical de 5/8 </a:t>
            </a:r>
            <a:r>
              <a:rPr lang="es-ES_tradnl" dirty="0" smtClean="0">
                <a:latin typeface="Symbol" pitchFamily="18" charset="2"/>
              </a:rPr>
              <a:t>l:</a:t>
            </a:r>
            <a:r>
              <a:rPr lang="es-ES_tradnl" sz="2400" b="1" dirty="0" smtClean="0">
                <a:solidFill>
                  <a:srgbClr val="FF0000"/>
                </a:solidFill>
                <a:latin typeface="Symbol" pitchFamily="18" charset="2"/>
              </a:rPr>
              <a:t> -</a:t>
            </a:r>
            <a:r>
              <a:rPr lang="es-ES_tradnl" sz="2400" b="1" dirty="0" smtClean="0">
                <a:solidFill>
                  <a:srgbClr val="FF0000"/>
                </a:solidFill>
              </a:rPr>
              <a:t>7 dB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429263" y="3789040"/>
            <a:ext cx="3155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Vertical de </a:t>
            </a:r>
            <a:r>
              <a:rPr lang="es-ES_tradnl" sz="2400" dirty="0" smtClean="0"/>
              <a:t>¼ </a:t>
            </a:r>
            <a:r>
              <a:rPr lang="es-ES_tradnl" dirty="0" smtClean="0">
                <a:latin typeface="Symbol" pitchFamily="18" charset="2"/>
              </a:rPr>
              <a:t>l: - </a:t>
            </a:r>
            <a:r>
              <a:rPr lang="es-ES_tradnl" sz="2400" b="1" dirty="0">
                <a:solidFill>
                  <a:srgbClr val="FF0000"/>
                </a:solidFill>
              </a:rPr>
              <a:t>4,3 dB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153735" y="1484784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Sobre agua marina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306135" y="6300028"/>
            <a:ext cx="246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Sobre suelo promedio</a:t>
            </a:r>
            <a:endParaRPr lang="es-E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499</TotalTime>
  <Words>996</Words>
  <Application>Microsoft Office PowerPoint</Application>
  <PresentationFormat>Presentación en pantalla (4:3)</PresentationFormat>
  <Paragraphs>151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Mirador</vt:lpstr>
      <vt:lpstr>CÓMO CARGAR TU TORRE Y SOBREVIVIR AL INTENTO</vt:lpstr>
      <vt:lpstr>¿qué es una vertical?</vt:lpstr>
      <vt:lpstr>La impedancia de la vertical cambia con su longitud</vt:lpstr>
      <vt:lpstr>Una vertical no precisa ser resonante para ser eficiente</vt:lpstr>
      <vt:lpstr>Pero…¿qué pasa si la vertical es demasiado corta?</vt:lpstr>
      <vt:lpstr>…¿y si es demasiado larga?</vt:lpstr>
      <vt:lpstr>la vertical de ¼ tiene mayor g que las verticales más largas si usamos el mismo sistema de radiales (60 radiales de ¼ onda)…</vt:lpstr>
      <vt:lpstr>…debido a que las verticales de mas de ½ onda requieren radiales mucho más largos</vt:lpstr>
      <vt:lpstr>Los suelos pobres afectan más al rendimiento de las verticales  de más de media onda que a las de ¼ onda</vt:lpstr>
      <vt:lpstr>Por tanto el tamaño ideal de torre es…</vt:lpstr>
      <vt:lpstr>Cómo medir la longitud eléctrica de la torre</vt:lpstr>
      <vt:lpstr>La longitud eléctrica total de la torre depende del tipo de antenas en su cima</vt:lpstr>
      <vt:lpstr>La anchura de la torre afecta a la longitud requerida para obtener ¼ onda</vt:lpstr>
      <vt:lpstr>Las corrientes de retorno generan pérdidas si discurren por alta R</vt:lpstr>
      <vt:lpstr>La misión de los radiales es recoger sin pérdidas las corrientes de retorno</vt:lpstr>
      <vt:lpstr>El sistema de radiales óptimo es de 120 de ¼ de onda</vt:lpstr>
      <vt:lpstr>Cuatro radiales elevados pueden funcionar como un sistema de 120 radiales enterrados</vt:lpstr>
      <vt:lpstr>Modos de alimentar una torre como antena vertical</vt:lpstr>
      <vt:lpstr>Adaptador gamma</vt:lpstr>
      <vt:lpstr>Adaptador omega</vt:lpstr>
      <vt:lpstr>Si logramos cortar y aislar podremos alimentar como una vertical convencional</vt:lpstr>
      <vt:lpstr>Cortando la torre para alimentar con coax directo</vt:lpstr>
      <vt:lpstr>El ajuste se hace moviendo el punto de alimentación en la torre</vt:lpstr>
      <vt:lpstr>Si los radiales son horizontales necesitaremos adaptar impedancias</vt:lpstr>
      <vt:lpstr>Ventajas de ubicar la vertical de 80m más alta “rompiendo” la torre</vt:lpstr>
      <vt:lpstr>Métodos para alargar la torre</vt:lpstr>
      <vt:lpstr>Métodos para alargar la torre</vt:lpstr>
      <vt:lpstr>Métodos para alargar la torre</vt:lpstr>
      <vt:lpstr>Vertical bi-banda: 80 y 160</vt:lpstr>
      <vt:lpstr>Cómo mejorar el ancho de banda</vt:lpstr>
      <vt:lpstr>Cómo mejorar el ancho de banda</vt:lpstr>
      <vt:lpstr>conclusiones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CARGAR TU TORRE Y SOBREVIVIR AL INTENTO</dc:title>
  <dc:creator>admin</dc:creator>
  <cp:lastModifiedBy>Miguel</cp:lastModifiedBy>
  <cp:revision>13</cp:revision>
  <dcterms:created xsi:type="dcterms:W3CDTF">2013-11-09T15:43:42Z</dcterms:created>
  <dcterms:modified xsi:type="dcterms:W3CDTF">2014-08-28T08:19:12Z</dcterms:modified>
</cp:coreProperties>
</file>