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60" r:id="rId7"/>
    <p:sldId id="261" r:id="rId8"/>
    <p:sldId id="262" r:id="rId9"/>
    <p:sldId id="263" r:id="rId10"/>
    <p:sldId id="281" r:id="rId11"/>
    <p:sldId id="282" r:id="rId12"/>
    <p:sldId id="284" r:id="rId13"/>
    <p:sldId id="283" r:id="rId14"/>
    <p:sldId id="264" r:id="rId15"/>
    <p:sldId id="272" r:id="rId16"/>
    <p:sldId id="288" r:id="rId17"/>
    <p:sldId id="289" r:id="rId18"/>
    <p:sldId id="265" r:id="rId19"/>
    <p:sldId id="266" r:id="rId20"/>
    <p:sldId id="280" r:id="rId21"/>
    <p:sldId id="285" r:id="rId22"/>
    <p:sldId id="268" r:id="rId23"/>
    <p:sldId id="271" r:id="rId24"/>
    <p:sldId id="278" r:id="rId25"/>
    <p:sldId id="279" r:id="rId26"/>
    <p:sldId id="275" r:id="rId27"/>
    <p:sldId id="276" r:id="rId28"/>
    <p:sldId id="273" r:id="rId29"/>
    <p:sldId id="270" r:id="rId30"/>
    <p:sldId id="274" r:id="rId31"/>
    <p:sldId id="277" r:id="rId32"/>
    <p:sldId id="286" r:id="rId3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5905-58BB-47EA-AD2F-8F9151E5864B}" type="datetimeFigureOut">
              <a:rPr lang="es-ES" smtClean="0"/>
              <a:pPr/>
              <a:t>05/12/2014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19FBA-75E1-4849-937C-B427A3E66FF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-180528" y="332656"/>
            <a:ext cx="9324528" cy="1974081"/>
          </a:xfrm>
        </p:spPr>
        <p:txBody>
          <a:bodyPr>
            <a:noAutofit/>
          </a:bodyPr>
          <a:lstStyle/>
          <a:p>
            <a:r>
              <a:rPr lang="es-E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HQ de URE en el IARU 2013 y 2014</a:t>
            </a:r>
            <a:br>
              <a:rPr lang="es-E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 EC1KR</a:t>
            </a:r>
            <a:endParaRPr lang="es-ES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http://www.ed1r.com/images/logo_IARU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4608512" cy="3456384"/>
          </a:xfrm>
          <a:prstGeom prst="rect">
            <a:avLst/>
          </a:prstGeom>
          <a:noFill/>
        </p:spPr>
      </p:pic>
      <p:sp>
        <p:nvSpPr>
          <p:cNvPr id="10" name="2 Subtítulo"/>
          <p:cNvSpPr txBox="1">
            <a:spLocks/>
          </p:cNvSpPr>
          <p:nvPr/>
        </p:nvSpPr>
        <p:spPr>
          <a:xfrm>
            <a:off x="251520" y="5949280"/>
            <a:ext cx="8892480" cy="649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cs typeface="Aharoni" pitchFamily="2" charset="-79"/>
            </a:endParaRPr>
          </a:p>
        </p:txBody>
      </p:sp>
      <p:pic>
        <p:nvPicPr>
          <p:cNvPr id="31746" name="Picture 2" descr="http://concursos.ure.es/images/iaru_20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564904"/>
            <a:ext cx="4499992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EMPLAZAMIENTO ESTACIONES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7890" name="Picture 2" descr="C:\Users\JesusMaria\IARU 2013 - fotos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2956829" cy="5256584"/>
          </a:xfrm>
          <a:prstGeom prst="rect">
            <a:avLst/>
          </a:prstGeom>
          <a:noFill/>
        </p:spPr>
      </p:pic>
      <p:pic>
        <p:nvPicPr>
          <p:cNvPr id="37891" name="Picture 3" descr="C:\Users\JesusMaria\IARU 2013 - fotos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3" y="764704"/>
            <a:ext cx="5544615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EMPLAZAMIENTO ESTACIONES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8914" name="Picture 2" descr="C:\Users\JesusMaria\Desktop\PONENCIA IARU - CONGRESO URE\EC2DX 20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68456" cy="5020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EMPLAZAMIENTO ESTACIONES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1986" name="Picture 2" descr="https://lh3.googleusercontent.com/-EEH_R_Gwdtw/VBxwVpQWCxI/AAAAAAAASgg/RgcDy3ooR2Y/w693-h520-no/DSC_5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208912" cy="5223127"/>
          </a:xfrm>
          <a:prstGeom prst="rect">
            <a:avLst/>
          </a:prstGeom>
          <a:noFill/>
        </p:spPr>
      </p:pic>
      <p:sp>
        <p:nvSpPr>
          <p:cNvPr id="9" name="5 Título"/>
          <p:cNvSpPr txBox="1">
            <a:spLocks/>
          </p:cNvSpPr>
          <p:nvPr/>
        </p:nvSpPr>
        <p:spPr>
          <a:xfrm>
            <a:off x="323528" y="836712"/>
            <a:ext cx="5040560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EF4HQ @ ED1R – 20SSB (2013 &amp; 2014)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EMPLAZAMIENTO ESTACIONES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9938" name="Picture 2" descr="https://fbcdn-sphotos-g-a.akamaihd.net/hphotos-ak-xfa1/v/t1.0-9/227436_529813853698860_433909646_n.jpg?oh=f265b59dc09815fb76536b4c7c38f8d8&amp;oe=551CAAD4&amp;__gda__=1426523498_3b1e941527363136bf6dc48ba93a9f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064896" cy="5256584"/>
          </a:xfrm>
          <a:prstGeom prst="rect">
            <a:avLst/>
          </a:prstGeom>
          <a:noFill/>
        </p:spPr>
      </p:pic>
      <p:sp>
        <p:nvSpPr>
          <p:cNvPr id="9" name="5 Título"/>
          <p:cNvSpPr txBox="1">
            <a:spLocks/>
          </p:cNvSpPr>
          <p:nvPr/>
        </p:nvSpPr>
        <p:spPr>
          <a:xfrm>
            <a:off x="1043608" y="4941168"/>
            <a:ext cx="7128792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EF4HQ @ EE2W </a:t>
            </a:r>
            <a:r>
              <a:rPr kumimoji="0" lang="es-E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Ondarroa</a:t>
            </a: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20CW – 80CW – 160 SSB (2013 &amp; 2014)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927976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DELEGAR RESPONSABILIDADES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" name="7 Elipse"/>
          <p:cNvSpPr/>
          <p:nvPr/>
        </p:nvSpPr>
        <p:spPr>
          <a:xfrm>
            <a:off x="3203848" y="1124744"/>
            <a:ext cx="2448272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CADA RESPONSABLE ESTACIÓN</a:t>
            </a:r>
            <a:endParaRPr lang="es-ES" dirty="0"/>
          </a:p>
        </p:txBody>
      </p:sp>
      <p:sp>
        <p:nvSpPr>
          <p:cNvPr id="9" name="8 Elipse"/>
          <p:cNvSpPr/>
          <p:nvPr/>
        </p:nvSpPr>
        <p:spPr>
          <a:xfrm>
            <a:off x="0" y="3645024"/>
            <a:ext cx="29523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BUSQUEDA OPERADORES</a:t>
            </a:r>
            <a:endParaRPr lang="es-ES" dirty="0"/>
          </a:p>
        </p:txBody>
      </p:sp>
      <p:sp>
        <p:nvSpPr>
          <p:cNvPr id="11" name="10 Elipse"/>
          <p:cNvSpPr/>
          <p:nvPr/>
        </p:nvSpPr>
        <p:spPr>
          <a:xfrm>
            <a:off x="3131840" y="3645024"/>
            <a:ext cx="29523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PONER EN EL AIRE BANDA PROPUESTA</a:t>
            </a:r>
            <a:endParaRPr lang="es-ES" dirty="0"/>
          </a:p>
        </p:txBody>
      </p:sp>
      <p:sp>
        <p:nvSpPr>
          <p:cNvPr id="12" name="11 Elipse"/>
          <p:cNvSpPr/>
          <p:nvPr/>
        </p:nvSpPr>
        <p:spPr>
          <a:xfrm>
            <a:off x="6191672" y="3645024"/>
            <a:ext cx="29523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CUMPLIR EXIGENCIA MARCADA</a:t>
            </a:r>
            <a:endParaRPr lang="es-ES" dirty="0"/>
          </a:p>
        </p:txBody>
      </p:sp>
      <p:cxnSp>
        <p:nvCxnSpPr>
          <p:cNvPr id="15" name="14 Conector recto de flecha"/>
          <p:cNvCxnSpPr/>
          <p:nvPr/>
        </p:nvCxnSpPr>
        <p:spPr>
          <a:xfrm flipH="1">
            <a:off x="1835696" y="2492896"/>
            <a:ext cx="129614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>
            <a:off x="5724128" y="2492896"/>
            <a:ext cx="129614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 Subtítulo"/>
          <p:cNvSpPr txBox="1">
            <a:spLocks/>
          </p:cNvSpPr>
          <p:nvPr/>
        </p:nvSpPr>
        <p:spPr>
          <a:xfrm>
            <a:off x="179512" y="4941168"/>
            <a:ext cx="2448272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600" b="1" dirty="0" smtClean="0">
                <a:cs typeface="Aharoni" pitchFamily="2" charset="-79"/>
              </a:rPr>
              <a:t>OPERADORES ACTIVOS EN CONCURSOS DE HF EXPERIMENTADOS EN MODOS SSB/CW</a:t>
            </a:r>
            <a:endParaRPr kumimoji="0" lang="es-E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22" name="2 Subtítulo"/>
          <p:cNvSpPr txBox="1">
            <a:spLocks/>
          </p:cNvSpPr>
          <p:nvPr/>
        </p:nvSpPr>
        <p:spPr>
          <a:xfrm>
            <a:off x="3491880" y="4941168"/>
            <a:ext cx="2448272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600" b="1" dirty="0" smtClean="0">
                <a:cs typeface="Aharoni" pitchFamily="2" charset="-79"/>
              </a:rPr>
              <a:t>PONER EN EL AIRE LA BANDA MARCADA Y EN TODO MOMENTO DISPONER DE UN PLAN B</a:t>
            </a:r>
            <a:endParaRPr kumimoji="0" lang="es-E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23" name="2 Subtítulo"/>
          <p:cNvSpPr txBox="1">
            <a:spLocks/>
          </p:cNvSpPr>
          <p:nvPr/>
        </p:nvSpPr>
        <p:spPr>
          <a:xfrm>
            <a:off x="6695728" y="5013176"/>
            <a:ext cx="2448272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1600" b="1" dirty="0" smtClean="0">
                <a:cs typeface="Aharoni" pitchFamily="2" charset="-79"/>
              </a:rPr>
              <a:t>MEJORAR LA ESTACIÓN Y TECNICA PARA SUPERAR EL TARGET MARCADO EN SU BANDA</a:t>
            </a:r>
            <a:endParaRPr kumimoji="0" lang="es-E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cxnSp>
        <p:nvCxnSpPr>
          <p:cNvPr id="19" name="18 Conector recto de flecha"/>
          <p:cNvCxnSpPr/>
          <p:nvPr/>
        </p:nvCxnSpPr>
        <p:spPr>
          <a:xfrm>
            <a:off x="4499992" y="306896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ELECCIÓN DE OPERADORES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4283968" y="2780928"/>
            <a:ext cx="4392488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7" name="2 Subtítulo"/>
          <p:cNvSpPr txBox="1">
            <a:spLocks/>
          </p:cNvSpPr>
          <p:nvPr/>
        </p:nvSpPr>
        <p:spPr>
          <a:xfrm>
            <a:off x="0" y="836712"/>
            <a:ext cx="8748464" cy="19358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RESPONSABLES DE ESTACIONES =&gt; SELECCIONAN/DECIDEN SU EQUIPO</a:t>
            </a:r>
            <a:r>
              <a:rPr lang="es-ES" sz="2200" dirty="0" smtClean="0">
                <a:cs typeface="Aharoni" pitchFamily="2" charset="-79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ORGANIZACIÓN INFORMA A LOS RESPONSABLES DE CADA</a:t>
            </a:r>
            <a:r>
              <a:rPr kumimoji="0" lang="es-ES" sz="2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ESTACIÓN LAS PETICIONES RECIBIDAS POR EMAIL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11266" name="Picture 2" descr="http://www.filosofiaparalavida.pe/wp-content/uploads/2011/06/Eleg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52641"/>
            <a:ext cx="4968552" cy="3956914"/>
          </a:xfrm>
          <a:prstGeom prst="rect">
            <a:avLst/>
          </a:prstGeom>
          <a:noFill/>
        </p:spPr>
      </p:pic>
      <p:sp>
        <p:nvSpPr>
          <p:cNvPr id="18" name="2 Subtítulo"/>
          <p:cNvSpPr txBox="1">
            <a:spLocks/>
          </p:cNvSpPr>
          <p:nvPr/>
        </p:nvSpPr>
        <p:spPr>
          <a:xfrm>
            <a:off x="4572000" y="2708920"/>
            <a:ext cx="4320480" cy="3528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EXPERIENCIA PREVIA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CONVIVENCIA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ENTENDER ESTRATEGIA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IMPLICACIÓN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CERCANÍA RESPECTO ESTACIÓN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ASUMIR LA IMPORTANCIA DE CUMPLIR LAS ÓRDENES DE EQUIPO.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i="0" u="sng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" name="2 Subtítulo"/>
          <p:cNvSpPr txBox="1">
            <a:spLocks/>
          </p:cNvSpPr>
          <p:nvPr/>
        </p:nvSpPr>
        <p:spPr>
          <a:xfrm>
            <a:off x="4247456" y="2132856"/>
            <a:ext cx="4896544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CRITERIOS</a:t>
            </a:r>
            <a:r>
              <a:rPr kumimoji="0" lang="es-ES" sz="2200" b="1" i="0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 A TENER EN CUENTA</a:t>
            </a:r>
            <a:endParaRPr kumimoji="0" lang="es-ES" sz="22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OPERADORES 2013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4283968" y="2780928"/>
            <a:ext cx="4392488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4" name="2 Subtítulo"/>
          <p:cNvSpPr txBox="1">
            <a:spLocks/>
          </p:cNvSpPr>
          <p:nvPr/>
        </p:nvSpPr>
        <p:spPr>
          <a:xfrm>
            <a:off x="0" y="980728"/>
            <a:ext cx="9396536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10 SSB: </a:t>
            </a:r>
            <a:r>
              <a:rPr lang="es-ES" sz="2600" dirty="0" smtClean="0">
                <a:cs typeface="Aharoni" pitchFamily="2" charset="-79"/>
              </a:rPr>
              <a:t>EA7RM, EA7AKK, EA7FUN, EA7IPP, EC7ZK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10 CW: </a:t>
            </a:r>
            <a:r>
              <a:rPr lang="es-ES" sz="2600" dirty="0" smtClean="0">
                <a:cs typeface="Aharoni" pitchFamily="2" charset="-79"/>
              </a:rPr>
              <a:t>EA7PP, EA7AJR, EA7KW, EC7AMY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15 SSB: </a:t>
            </a:r>
            <a:r>
              <a:rPr lang="es-ES" sz="2600" dirty="0" smtClean="0">
                <a:cs typeface="Aharoni" pitchFamily="2" charset="-79"/>
              </a:rPr>
              <a:t>EA5KV, EA5GS, EA5YI, EA5DFV, EB5KT, EA5UF, EA5ON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15 CW: </a:t>
            </a:r>
            <a:r>
              <a:rPr lang="es-ES" sz="2600" dirty="0" smtClean="0">
                <a:cs typeface="Aharoni" pitchFamily="2" charset="-79"/>
              </a:rPr>
              <a:t>EA5BY, EA5GTQ, EA5RS, EA5BWR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20 SSB: </a:t>
            </a:r>
            <a:r>
              <a:rPr lang="es-ES" sz="2600" dirty="0" smtClean="0">
                <a:cs typeface="Aharoni" pitchFamily="2" charset="-79"/>
              </a:rPr>
              <a:t>EA1AR, EC1KR, EA4TD, EC4DX, DH1TW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20 CW: </a:t>
            </a:r>
            <a:r>
              <a:rPr lang="es-ES" sz="2600" dirty="0" smtClean="0">
                <a:cs typeface="Aharoni" pitchFamily="2" charset="-79"/>
              </a:rPr>
              <a:t>EA1FAQ, EA1WK, EA1WX, EB1LA, EC1KV, EA4TX, EA4ZK, EC4TA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40 SSB, 80 SSB, 160CW: </a:t>
            </a:r>
            <a:r>
              <a:rPr lang="es-ES" sz="2600" dirty="0" smtClean="0">
                <a:cs typeface="Aharoni" pitchFamily="2" charset="-79"/>
              </a:rPr>
              <a:t>EA1SA, EA2AYD, EA2AAZ, EA2OK, EA2NS, EA2RY, EB2RA, EC2DX, EB3CW, EA5KY, EA5HUS, EA5KA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40 CW: </a:t>
            </a:r>
            <a:r>
              <a:rPr lang="es-ES" sz="2600" dirty="0" smtClean="0">
                <a:cs typeface="Aharoni" pitchFamily="2" charset="-79"/>
              </a:rPr>
              <a:t>EA2LU, EA2AD, EA2BD, EA2AVY, EA3GXJ, EA4CWN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600" b="1" dirty="0" smtClean="0">
                <a:cs typeface="Aharoni" pitchFamily="2" charset="-79"/>
              </a:rPr>
              <a:t>80 CW, 160 SSB: </a:t>
            </a:r>
            <a:r>
              <a:rPr lang="es-ES" sz="2600" dirty="0" smtClean="0">
                <a:cs typeface="Aharoni" pitchFamily="2" charset="-79"/>
              </a:rPr>
              <a:t>EA2EA, EA2ET, EB2AM, EA2VE</a:t>
            </a:r>
          </a:p>
        </p:txBody>
      </p:sp>
      <p:pic>
        <p:nvPicPr>
          <p:cNvPr id="15" name="Picture 5" descr="http://www.ed1r.com/images/logo_IARU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88640"/>
            <a:ext cx="2267744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OPERADORES 2014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4283968" y="2780928"/>
            <a:ext cx="4392488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4" name="2 Subtítulo"/>
          <p:cNvSpPr txBox="1">
            <a:spLocks/>
          </p:cNvSpPr>
          <p:nvPr/>
        </p:nvSpPr>
        <p:spPr>
          <a:xfrm>
            <a:off x="0" y="692696"/>
            <a:ext cx="9144000" cy="547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10CW -</a:t>
            </a:r>
            <a:r>
              <a:rPr lang="es-ES" sz="2700" dirty="0" smtClean="0">
                <a:cs typeface="Aharoni" pitchFamily="2" charset="-79"/>
              </a:rPr>
              <a:t>  EA4SV, EA7OT, EA7JNP, EC7AKV, EC7AMY, EA5FV, EA5FID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10SSB  - </a:t>
            </a:r>
            <a:r>
              <a:rPr lang="es-ES" sz="2700" dirty="0" smtClean="0">
                <a:cs typeface="Aharoni" pitchFamily="2" charset="-79"/>
              </a:rPr>
              <a:t>EA5GIE, EA5KV, EA5ON, EA5GS, EA5UF, EB5KT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15CW, 40SSB, 160 CW </a:t>
            </a:r>
            <a:r>
              <a:rPr lang="es-ES" sz="2700" dirty="0" smtClean="0">
                <a:cs typeface="Aharoni" pitchFamily="2" charset="-79"/>
              </a:rPr>
              <a:t>- EA1SA, EA2AAZ, EA2AYD, EA2RY, EA2NS, EC2DX, EA5KA, EA5KY, EA5HUS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10SSB 15SSB - </a:t>
            </a:r>
            <a:r>
              <a:rPr lang="es-ES" sz="2700" dirty="0" smtClean="0">
                <a:cs typeface="Aharoni" pitchFamily="2" charset="-79"/>
              </a:rPr>
              <a:t>EA5SR, EA7AKK, EA7FUN, EA7KW, EA7RM, EA7PP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20CW, 80CW, 160 SSB - </a:t>
            </a:r>
            <a:r>
              <a:rPr lang="es-ES" sz="2700" dirty="0" smtClean="0">
                <a:cs typeface="Aharoni" pitchFamily="2" charset="-79"/>
              </a:rPr>
              <a:t>EA1WX, EA1WK, EC1KV, EA2VE, EB2AM, EA4TX, EA4ZK, EC4TA, EA5FV, EA5FID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20SSB -</a:t>
            </a:r>
            <a:r>
              <a:rPr lang="es-ES" sz="2700" dirty="0" smtClean="0">
                <a:cs typeface="Aharoni" pitchFamily="2" charset="-79"/>
              </a:rPr>
              <a:t> EA1AR, EC1KR, EA4AOC, EA4TD, EC4DX, EA5HT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40CW -</a:t>
            </a:r>
            <a:r>
              <a:rPr lang="es-ES" sz="2700" dirty="0" smtClean="0">
                <a:cs typeface="Aharoni" pitchFamily="2" charset="-79"/>
              </a:rPr>
              <a:t> EA2AD, EA2AVY, EA2IF, EA2LU, EA3GXJ, EA4CWN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80SSB - </a:t>
            </a:r>
            <a:r>
              <a:rPr lang="es-ES" sz="2700" dirty="0" smtClean="0">
                <a:cs typeface="Aharoni" pitchFamily="2" charset="-79"/>
              </a:rPr>
              <a:t>EA3QP, EB3CW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2700" b="1" dirty="0" smtClean="0">
                <a:cs typeface="Aharoni" pitchFamily="2" charset="-79"/>
              </a:rPr>
              <a:t>SERVER</a:t>
            </a:r>
            <a:r>
              <a:rPr lang="es-ES" sz="2700" dirty="0" smtClean="0">
                <a:cs typeface="Aharoni" pitchFamily="2" charset="-79"/>
              </a:rPr>
              <a:t> - EA5DFV</a:t>
            </a:r>
          </a:p>
        </p:txBody>
      </p:sp>
      <p:pic>
        <p:nvPicPr>
          <p:cNvPr id="45058" name="Picture 2" descr="http://www.ure.es/images/noticias/generales/2014_iar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5013176"/>
            <a:ext cx="2736303" cy="1080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ESTRATEGIA: MEJORA DE ESTACIONES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0" y="1268760"/>
            <a:ext cx="288032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-ES" b="1" dirty="0" smtClean="0">
                <a:cs typeface="Aharoni" pitchFamily="2" charset="-79"/>
              </a:rPr>
              <a:t>CUBRIR VARIAS DIRECCIONES</a:t>
            </a:r>
            <a:r>
              <a:rPr lang="es-ES" dirty="0" smtClean="0">
                <a:cs typeface="Aharoni" pitchFamily="2" charset="-79"/>
              </a:rPr>
              <a:t> (EXIGÍA MONTAR VARIAS ANTENAS, STACKMATCH, ETC…)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DISPONER BACKUP COMPLETO</a:t>
            </a:r>
            <a:r>
              <a:rPr kumimoji="0" lang="es-ES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</a:t>
            </a:r>
            <a:r>
              <a:rPr kumimoji="0" lang="es-ES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(ELECTRICIDAD-GENERADOR, EQUIPOS, AMPLIS Y PCs).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TRABAJAR</a:t>
            </a:r>
            <a:r>
              <a:rPr kumimoji="0" lang="es-ES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TODA LA OPERACIÓN EN RUN + S&amp;P </a:t>
            </a:r>
            <a:r>
              <a:rPr kumimoji="0" lang="es-ES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(LLAMANDO Y BUSCANDO) =&gt; INSTALAR INTERLOCK Y ANTENA DE RX.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10241" name="Picture 1" descr="C:\Users\JesusMaria\IARU 2013 - fotos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439" y="1268760"/>
            <a:ext cx="6079068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36712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ESTRATEGIA: LA IMPORTANCIA DE RASTREAR BANDA y TRABAJAR BANDMAP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5579096" y="1124744"/>
            <a:ext cx="3564904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0039 EF4HQ         59  URE    N3JAB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0039 EF4HQ         59  URE    AG4W 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0039 EF4HQ         59  URE    N6RDP         59  06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b="1" dirty="0" smtClean="0">
                <a:solidFill>
                  <a:srgbClr val="FF0000"/>
                </a:solidFill>
                <a:cs typeface="Aharoni" pitchFamily="2" charset="-79"/>
              </a:rPr>
              <a:t>QSO: 14232 PH 2014-07-13 0039 EF4HQ         59  URE    N1W  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0040 EF4HQ         59  URE    KK4MHI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0041 EF4HQ         59  URE    KP4NNC        59  11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0041 EF4HQ         59  URE    K0NEB         59  07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0041 EF4HQ         59  URE    NK6A          59  06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0041 EF4HQ         59  URE    KI6RRN        59  06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0042 EF4HQ         59  URE    N8SBE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0042 EF4HQ         59  URE    WW1WW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0042 EF4HQ         59  URE    PT2ADM        59  R2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0042 EF4HQ         59  URE    RG8U          59  31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0042 EF4HQ         59  URE    K4REB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0043 EF4HQ         59  URE    AC8JF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b="1" dirty="0" smtClean="0">
                <a:solidFill>
                  <a:srgbClr val="FF0000"/>
                </a:solidFill>
                <a:cs typeface="Aharoni" pitchFamily="2" charset="-79"/>
              </a:rPr>
              <a:t>QSO: 14185 PH 2014-07-13 0043 EF4HQ         59  URE    T49C          59  FRC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0043 EF4HQ         59  URE    WW3S 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0043 EF4HQ         59  URE    HT5T          59  11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0044 EF4HQ         59  URE    W0CN 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0044 EF4HQ         59  URE    N6YEU         59  06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0044 EF4HQ         59  URE    VE3MNE        59  04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0045 EF4HQ         59  URE    K6XV          59  06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0045 EF4HQ         59  URE    NW4KU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0046 EF4HQ         59  URE    N1DOY         59  08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0046 EF4HQ         59  URE    WP4NXO        59  11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0046 EF4HQ         59  URE    WP4ONJ        59  11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0046 EF4HQ         59  URE    K7ACZ         59  06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b="1" dirty="0" smtClean="0">
                <a:solidFill>
                  <a:srgbClr val="FF0000"/>
                </a:solidFill>
                <a:cs typeface="Aharoni" pitchFamily="2" charset="-79"/>
              </a:rPr>
              <a:t>QSO: 14195 PH 2014-07-13 0047 EF4HQ         59  URE    CE1DY         59  14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0047 EF4HQ         59  URE    DK2PZ         59  28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b="1" dirty="0" smtClean="0">
                <a:solidFill>
                  <a:srgbClr val="FF0000"/>
                </a:solidFill>
                <a:cs typeface="Aharoni" pitchFamily="2" charset="-79"/>
              </a:rPr>
              <a:t>QSO: 14264 PH 2014-07-13 0048 EF4HQ         59  URE    CE1TT         59  14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0048 EF4HQ         59  URE    N5KG          59  07    </a:t>
            </a:r>
          </a:p>
          <a:p>
            <a:pPr lvl="0">
              <a:spcBef>
                <a:spcPct val="20000"/>
              </a:spcBef>
              <a:defRPr/>
            </a:pPr>
            <a:r>
              <a:rPr lang="es-ES" sz="850" dirty="0" smtClean="0">
                <a:cs typeface="Aharoni" pitchFamily="2" charset="-79"/>
              </a:rPr>
              <a:t>QSO: 14281 PH 2014-07-13 0049 EF4HQ         59  URE    KC9RXT        59  08 </a:t>
            </a:r>
            <a:endParaRPr kumimoji="0" lang="es-ES" sz="85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9217" name="Picture 1" descr="C:\Users\JesusMaria\IARU 2013 - fotos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5184576" cy="3312368"/>
          </a:xfrm>
          <a:prstGeom prst="rect">
            <a:avLst/>
          </a:prstGeom>
          <a:noFill/>
        </p:spPr>
      </p:pic>
      <p:sp>
        <p:nvSpPr>
          <p:cNvPr id="11" name="2 Subtítulo"/>
          <p:cNvSpPr txBox="1">
            <a:spLocks/>
          </p:cNvSpPr>
          <p:nvPr/>
        </p:nvSpPr>
        <p:spPr>
          <a:xfrm>
            <a:off x="0" y="4509120"/>
            <a:ext cx="561662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RUN</a:t>
            </a:r>
            <a:r>
              <a:rPr kumimoji="0" lang="es-ES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 + S&amp;P (INTERLOCK EN INBAND y 2VFO)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b="1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MULTIS (HQ – ITU) – QSO 3 PUNTOS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b="1" i="0" u="none" strike="noStrike" kern="1200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SABER EL MOMENTO TX</a:t>
            </a:r>
            <a:r>
              <a:rPr kumimoji="0" lang="es-ES" b="1" i="0" u="none" strike="noStrike" kern="1200" cap="none" spc="0" normalizeH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 - </a:t>
            </a:r>
            <a:r>
              <a:rPr lang="es-ES" b="1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COMPENETRACION 2 </a:t>
            </a:r>
            <a:r>
              <a:rPr lang="es-ES" b="1" noProof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Ops</a:t>
            </a:r>
            <a:endParaRPr lang="es-ES" b="1" noProof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b="1" i="0" u="sng" strike="noStrike" kern="1200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10 QSO INBAND x 24H = 240QSO</a:t>
            </a:r>
            <a:endParaRPr kumimoji="0" lang="es-ES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467544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209377"/>
          </a:xfrm>
        </p:spPr>
        <p:txBody>
          <a:bodyPr/>
          <a:lstStyle/>
          <a:p>
            <a:r>
              <a:rPr lang="es-ES" b="1" dirty="0" smtClean="0">
                <a:solidFill>
                  <a:srgbClr val="0070C0"/>
                </a:solidFill>
              </a:rPr>
              <a:t>LA IARU y SU CONCURSO DE HF</a:t>
            </a:r>
            <a:endParaRPr lang="es-ES" b="1" dirty="0">
              <a:solidFill>
                <a:srgbClr val="0070C0"/>
              </a:solidFill>
            </a:endParaRPr>
          </a:p>
        </p:txBody>
      </p:sp>
      <p:pic>
        <p:nvPicPr>
          <p:cNvPr id="14338" name="Picture 2" descr="http://www.iaru.org/uploads/1/3/0/7/13073366/1364497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2057400" cy="3952876"/>
          </a:xfrm>
          <a:prstGeom prst="rect">
            <a:avLst/>
          </a:prstGeom>
          <a:noFill/>
        </p:spPr>
      </p:pic>
      <p:sp>
        <p:nvSpPr>
          <p:cNvPr id="8" name="2 Subtítulo"/>
          <p:cNvSpPr txBox="1">
            <a:spLocks/>
          </p:cNvSpPr>
          <p:nvPr/>
        </p:nvSpPr>
        <p:spPr>
          <a:xfrm>
            <a:off x="2771800" y="1340768"/>
            <a:ext cx="6048672" cy="4680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400" dirty="0">
                <a:latin typeface="+mj-lt"/>
                <a:cs typeface="Aharoni" pitchFamily="2" charset="-79"/>
              </a:rPr>
              <a:t> </a:t>
            </a:r>
            <a:r>
              <a:rPr lang="es-ES" sz="2400" dirty="0" smtClean="0">
                <a:latin typeface="+mj-lt"/>
                <a:cs typeface="Aharoni" pitchFamily="2" charset="-79"/>
              </a:rPr>
              <a:t>DESDE 1925 </a:t>
            </a:r>
            <a:r>
              <a:rPr lang="es-ES" sz="2400" b="1" dirty="0" smtClean="0">
                <a:latin typeface="+mj-lt"/>
                <a:cs typeface="Aharoni" pitchFamily="2" charset="-79"/>
              </a:rPr>
              <a:t>ORGANISMO DE CONTROL Y PORTAVOZ</a:t>
            </a:r>
            <a:r>
              <a:rPr lang="es-ES" sz="2400" dirty="0" smtClean="0">
                <a:latin typeface="+mj-lt"/>
                <a:cs typeface="Aharoni" pitchFamily="2" charset="-79"/>
              </a:rPr>
              <a:t> DE LA COMUNIDAD DE RADIOAFICIONADOS A NIVEL MUNDIAL.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cs typeface="Aharoni" pitchFamily="2" charset="-79"/>
              </a:rPr>
              <a:t> </a:t>
            </a:r>
            <a:r>
              <a:rPr kumimoji="0" lang="es-E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haroni" pitchFamily="2" charset="-79"/>
              </a:rPr>
              <a:t>DESDE 1991 </a:t>
            </a: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haroni" pitchFamily="2" charset="-79"/>
              </a:rPr>
              <a:t>CONCURSO DE</a:t>
            </a: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haroni" pitchFamily="2" charset="-79"/>
              </a:rPr>
              <a:t> HF DIRIGIDO POR ARRL</a:t>
            </a:r>
            <a:r>
              <a:rPr kumimoji="0" lang="es-ES" sz="2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haroni" pitchFamily="2" charset="-79"/>
              </a:rPr>
              <a:t> – 2º FIN DE SEMANA JULIO – BANDAS 10-160 – 24H – CW/SSB – REALIZAR COMUNICADOS A NIVEL MUNDIAL Y TRABAJANDO ASOCIACIONES y REPRESENTANTES DE LA IARU.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haroni" pitchFamily="2" charset="-79"/>
              </a:rPr>
              <a:t>COMPETICIÓN INDIVIDUAL (SOSB, SOAB), GRUPO (MS) o HQ.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ESTRATEGIA: INTERLOCK </a:t>
            </a:r>
            <a:r>
              <a:rPr lang="es-ES" b="1" dirty="0" err="1" smtClean="0">
                <a:solidFill>
                  <a:srgbClr val="0070C0"/>
                </a:solidFill>
              </a:rPr>
              <a:t>INband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251520" y="764704"/>
            <a:ext cx="860444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INBAND =&gt;</a:t>
            </a:r>
            <a:r>
              <a:rPr lang="es-E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 </a:t>
            </a:r>
            <a:r>
              <a:rPr lang="es-ES" sz="2200" dirty="0" smtClean="0">
                <a:cs typeface="Aharoni" pitchFamily="2" charset="-79"/>
              </a:rPr>
              <a:t>MANTENER UNA ESTACIÓN RASTREANDO LA BANDA DE PRINCIPIO A FIN A LA VEZ QUE HACES RUNNING EN TU QRG, A LA LARGA </a:t>
            </a:r>
            <a:r>
              <a:rPr lang="es-ES" sz="2200" b="1" dirty="0" smtClean="0">
                <a:cs typeface="Aharoni" pitchFamily="2" charset="-79"/>
              </a:rPr>
              <a:t>OBTIENES MAS </a:t>
            </a:r>
            <a:r>
              <a:rPr lang="es-ES" sz="2200" b="1" dirty="0" err="1" smtClean="0">
                <a:cs typeface="Aharoni" pitchFamily="2" charset="-79"/>
              </a:rPr>
              <a:t>QSOs</a:t>
            </a:r>
            <a:r>
              <a:rPr lang="es-ES" sz="2200" b="1" dirty="0" smtClean="0">
                <a:cs typeface="Aharoni" pitchFamily="2" charset="-79"/>
              </a:rPr>
              <a:t> DE ESTACIONES QUE ESTÁN LLAMANDO EN OTRAS FRECUENCIAS, MUCHAS DE ELLAS NUNCA ANUNCIADAS EN CLUSTER.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uLnTx/>
              <a:uFillTx/>
              <a:cs typeface="Aharoni" pitchFamily="2" charset="-79"/>
            </a:endParaRPr>
          </a:p>
        </p:txBody>
      </p:sp>
      <p:sp>
        <p:nvSpPr>
          <p:cNvPr id="15" name="2 Subtítulo"/>
          <p:cNvSpPr txBox="1">
            <a:spLocks/>
          </p:cNvSpPr>
          <p:nvPr/>
        </p:nvSpPr>
        <p:spPr>
          <a:xfrm>
            <a:off x="323528" y="836712"/>
            <a:ext cx="8136904" cy="1179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pic>
        <p:nvPicPr>
          <p:cNvPr id="40962" name="Picture 2" descr="https://lh4.googleusercontent.com/-oTpa79zjJcM/VHpKivZRI-I/AAAAAAAATZI/rPNW9LdESBI/w693-h520-no/DSC_56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5112568" cy="3816424"/>
          </a:xfrm>
          <a:prstGeom prst="rect">
            <a:avLst/>
          </a:prstGeom>
          <a:noFill/>
        </p:spPr>
      </p:pic>
      <p:pic>
        <p:nvPicPr>
          <p:cNvPr id="40964" name="Picture 4" descr="https://lh3.googleusercontent.com/-nqnvdaaiAgY/VE2o-f84v9I/AAAAAAAATCA/mm76QTnf974/w390-h520-no/DSC_5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204864"/>
            <a:ext cx="2880320" cy="3840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260648"/>
            <a:ext cx="8748464" cy="836712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PUBLICIDAD, PRESENCIA EN LOS MEDIOS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5" name="2 Subtítulo"/>
          <p:cNvSpPr txBox="1">
            <a:spLocks/>
          </p:cNvSpPr>
          <p:nvPr/>
        </p:nvSpPr>
        <p:spPr>
          <a:xfrm>
            <a:off x="3995936" y="1268760"/>
            <a:ext cx="8136904" cy="1179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5904655" cy="4875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2 Subtítulo"/>
          <p:cNvSpPr txBox="1">
            <a:spLocks/>
          </p:cNvSpPr>
          <p:nvPr/>
        </p:nvSpPr>
        <p:spPr>
          <a:xfrm>
            <a:off x="6300192" y="1916832"/>
            <a:ext cx="2843808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WEB 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EMAIL SOCIOS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EMAIL SL y CT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WEB CONCURSOS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REVISTA 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FACEBOOK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TWITTER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BLOGS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QRZ.COM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CONEXIÓN DE TÚNEL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5796136" y="836712"/>
            <a:ext cx="3096344" cy="4680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2008-2012 HAMACHI JUNTO A WIN-TEST</a:t>
            </a:r>
            <a:r>
              <a:rPr lang="es-ES" sz="2200" dirty="0" smtClean="0">
                <a:cs typeface="Aharoni" pitchFamily="2" charset="-79"/>
              </a:rPr>
              <a:t> – CAUSÓ MUCHOS PROBLEMAS CON LAS CONEXIONES 3G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2200" dirty="0" smtClean="0"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2013-2014 WT TUNEL de WIN-TEST</a:t>
            </a: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– TRAS MEJORARLO NOTABLEMENTE ES USADO EN DOS EDICIONES SEGUIDAS, RESULTDO EXCELENTE, LOG SINCRONIZADO EN SEGUNDOS!!!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5341742" cy="509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RESULTADOS 2013 vs 2014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4716016" y="4293096"/>
            <a:ext cx="36004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1026" name="Picture 2" descr="C:\Users\JesusMaria\Desktop\PONENCIA IARU - CONGRESO URE\2014-EF4HQ_IARU_2014_Resultado_f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38465"/>
            <a:ext cx="5040560" cy="2266799"/>
          </a:xfrm>
          <a:prstGeom prst="rect">
            <a:avLst/>
          </a:prstGeom>
          <a:noFill/>
        </p:spPr>
      </p:pic>
      <p:pic>
        <p:nvPicPr>
          <p:cNvPr id="1027" name="Picture 3" descr="C:\Users\JesusMaria\Desktop\PONENCIA IARU - CONGRESO URE\iaru2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5040560" cy="2160240"/>
          </a:xfrm>
          <a:prstGeom prst="rect">
            <a:avLst/>
          </a:prstGeom>
          <a:noFill/>
        </p:spPr>
      </p:pic>
      <p:sp>
        <p:nvSpPr>
          <p:cNvPr id="11" name="2 Subtítulo"/>
          <p:cNvSpPr txBox="1">
            <a:spLocks/>
          </p:cNvSpPr>
          <p:nvPr/>
        </p:nvSpPr>
        <p:spPr>
          <a:xfrm>
            <a:off x="5580112" y="1628800"/>
            <a:ext cx="3240360" cy="3528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EN 2014 SE CONSIGUE </a:t>
            </a:r>
            <a:r>
              <a:rPr lang="es-ES" sz="2200" b="1" dirty="0" smtClean="0">
                <a:cs typeface="Aharoni" pitchFamily="2" charset="-79"/>
              </a:rPr>
              <a:t>AUMENTAR EL NIVEL DE PUNTOS EN LAS 6 BANDAS</a:t>
            </a:r>
            <a:r>
              <a:rPr lang="es-ES" sz="2200" dirty="0" smtClean="0">
                <a:cs typeface="Aharoni" pitchFamily="2" charset="-79"/>
              </a:rPr>
              <a:t> (SSB y CW).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EN 2014 </a:t>
            </a:r>
            <a:r>
              <a:rPr lang="es-ES" sz="2200" b="1" dirty="0" smtClean="0">
                <a:cs typeface="Aharoni" pitchFamily="2" charset="-79"/>
              </a:rPr>
              <a:t>SE RECLAMAN 6 MILLONES MÁS </a:t>
            </a:r>
            <a:r>
              <a:rPr lang="es-ES" sz="2200" dirty="0" smtClean="0">
                <a:cs typeface="Aharoni" pitchFamily="2" charset="-79"/>
              </a:rPr>
              <a:t>QUE LA EDICIÓN 2013.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DISTRIBUCIÓN </a:t>
            </a:r>
            <a:r>
              <a:rPr lang="es-ES" b="1" dirty="0" err="1" smtClean="0">
                <a:solidFill>
                  <a:srgbClr val="0070C0"/>
                </a:solidFill>
              </a:rPr>
              <a:t>QSOs</a:t>
            </a:r>
            <a:r>
              <a:rPr lang="es-ES" b="1" dirty="0" smtClean="0">
                <a:solidFill>
                  <a:srgbClr val="0070C0"/>
                </a:solidFill>
              </a:rPr>
              <a:t>/Hora 2013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4716016" y="4293096"/>
            <a:ext cx="36004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700808"/>
            <a:ext cx="907199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144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DISTRIBUCIÓN </a:t>
            </a:r>
            <a:r>
              <a:rPr lang="es-ES" b="1" dirty="0" err="1" smtClean="0">
                <a:solidFill>
                  <a:srgbClr val="0070C0"/>
                </a:solidFill>
              </a:rPr>
              <a:t>QSOs</a:t>
            </a:r>
            <a:r>
              <a:rPr lang="es-ES" b="1" dirty="0" smtClean="0">
                <a:solidFill>
                  <a:srgbClr val="0070C0"/>
                </a:solidFill>
              </a:rPr>
              <a:t>/Hora 2014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4716016" y="4293096"/>
            <a:ext cx="36004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91440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-1016" y="0"/>
            <a:ext cx="9145016" cy="692696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ESTADISTICAS 2013 vs 2014 - Continentes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4716016" y="4293096"/>
            <a:ext cx="36004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3074" name="Picture 2" descr="2013 IARU-HF EF1HQ - Continents - All m (16521 Q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692696"/>
            <a:ext cx="6286500" cy="2667000"/>
          </a:xfrm>
          <a:prstGeom prst="rect">
            <a:avLst/>
          </a:prstGeom>
          <a:noFill/>
        </p:spPr>
      </p:pic>
      <p:pic>
        <p:nvPicPr>
          <p:cNvPr id="3076" name="Picture 4" descr="2014 IARU-HF EF4HQ - Continents - All m (19032 Q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356992"/>
            <a:ext cx="62865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692696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ESTADISTICAS 2013 vs 2014 - Países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4716016" y="4293096"/>
            <a:ext cx="36004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33794" name="Picture 2" descr="2013 IARU-HF EF1HQ - Top 10 Countries - All m (16521 Q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6286500" cy="2667000"/>
          </a:xfrm>
          <a:prstGeom prst="rect">
            <a:avLst/>
          </a:prstGeom>
          <a:noFill/>
        </p:spPr>
      </p:pic>
      <p:pic>
        <p:nvPicPr>
          <p:cNvPr id="33796" name="Picture 4" descr="2014 IARU-HF EF4HQ - Top 10 Countries - All m (19032 Q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429000"/>
            <a:ext cx="62865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ESTADISTICAS: PRESENCIA EA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683568" y="1700808"/>
            <a:ext cx="8460432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8797003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93096"/>
            <a:ext cx="896448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96752"/>
            <a:ext cx="84867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429000"/>
            <a:ext cx="84867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2 Subtítulo"/>
          <p:cNvSpPr txBox="1">
            <a:spLocks/>
          </p:cNvSpPr>
          <p:nvPr/>
        </p:nvSpPr>
        <p:spPr>
          <a:xfrm>
            <a:off x="7524328" y="5445224"/>
            <a:ext cx="1296144" cy="43204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solidFill>
                  <a:srgbClr val="002060"/>
                </a:solidFill>
                <a:cs typeface="Aharoni" pitchFamily="2" charset="-79"/>
              </a:rPr>
              <a:t>1723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cs typeface="Aharoni" pitchFamily="2" charset="-79"/>
            </a:endParaRPr>
          </a:p>
        </p:txBody>
      </p:sp>
      <p:sp>
        <p:nvSpPr>
          <p:cNvPr id="14" name="2 Subtítulo"/>
          <p:cNvSpPr txBox="1">
            <a:spLocks/>
          </p:cNvSpPr>
          <p:nvPr/>
        </p:nvSpPr>
        <p:spPr>
          <a:xfrm>
            <a:off x="3275856" y="3356992"/>
            <a:ext cx="324036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solidFill>
                  <a:srgbClr val="FF0000"/>
                </a:solidFill>
                <a:cs typeface="Aharoni" pitchFamily="2" charset="-79"/>
              </a:rPr>
              <a:t>2014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5" name="2 Subtítulo"/>
          <p:cNvSpPr txBox="1">
            <a:spLocks/>
          </p:cNvSpPr>
          <p:nvPr/>
        </p:nvSpPr>
        <p:spPr>
          <a:xfrm>
            <a:off x="7524328" y="3140968"/>
            <a:ext cx="1224136" cy="43204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solidFill>
                  <a:srgbClr val="002060"/>
                </a:solidFill>
                <a:cs typeface="Aharoni" pitchFamily="2" charset="-79"/>
              </a:rPr>
              <a:t>1457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7" name="2 Subtítulo"/>
          <p:cNvSpPr txBox="1">
            <a:spLocks/>
          </p:cNvSpPr>
          <p:nvPr/>
        </p:nvSpPr>
        <p:spPr>
          <a:xfrm>
            <a:off x="3275856" y="1124744"/>
            <a:ext cx="324036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solidFill>
                  <a:srgbClr val="FF0000"/>
                </a:solidFill>
                <a:cs typeface="Aharoni" pitchFamily="2" charset="-79"/>
              </a:rPr>
              <a:t>2013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SPRINT URE HQ 2013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64110"/>
            <a:ext cx="7704856" cy="51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611560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URE HISTÓRICAMENTE EN EL IARU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8" name="2 Subtítulo"/>
          <p:cNvSpPr txBox="1">
            <a:spLocks/>
          </p:cNvSpPr>
          <p:nvPr/>
        </p:nvSpPr>
        <p:spPr>
          <a:xfrm>
            <a:off x="1979712" y="4509120"/>
            <a:ext cx="5472608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000" dirty="0">
                <a:cs typeface="Aharoni" pitchFamily="2" charset="-79"/>
              </a:rPr>
              <a:t> </a:t>
            </a:r>
            <a:r>
              <a:rPr lang="es-ES" sz="2000" b="1" dirty="0" smtClean="0">
                <a:cs typeface="Aharoni" pitchFamily="2" charset="-79"/>
              </a:rPr>
              <a:t>2000-2005 EA4URE </a:t>
            </a:r>
            <a:r>
              <a:rPr lang="es-ES" sz="2000" dirty="0" smtClean="0">
                <a:cs typeface="Aharoni" pitchFamily="2" charset="-79"/>
              </a:rPr>
              <a:t>(Testimonial)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</a:t>
            </a: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2005-2007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EA5HQ &amp; </a:t>
            </a:r>
            <a:r>
              <a:rPr kumimoji="0" lang="es-ES" sz="20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AMxHQ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</a:t>
            </a:r>
            <a:r>
              <a:rPr kumimoji="0" lang="es-ES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(Mejora Notable)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000" b="1" baseline="0" dirty="0" smtClean="0">
                <a:cs typeface="Aharoni" pitchFamily="2" charset="-79"/>
              </a:rPr>
              <a:t> 2008-2011</a:t>
            </a:r>
            <a:r>
              <a:rPr lang="es-ES" sz="2000" b="1" dirty="0" smtClean="0">
                <a:cs typeface="Aharoni" pitchFamily="2" charset="-79"/>
              </a:rPr>
              <a:t> EF8HQ </a:t>
            </a:r>
            <a:r>
              <a:rPr lang="es-ES" sz="2000" dirty="0" smtClean="0">
                <a:cs typeface="Aharoni" pitchFamily="2" charset="-79"/>
              </a:rPr>
              <a:t>(Victorias EA8)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2012-2014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</a:t>
            </a:r>
            <a:r>
              <a:rPr kumimoji="0" lang="es-ES" sz="20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EFxHQ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=&gt; EF4HQ </a:t>
            </a:r>
            <a:r>
              <a:rPr kumimoji="0" lang="es-ES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(Trabajo Peninsular</a:t>
            </a:r>
            <a:r>
              <a:rPr lang="es-ES" sz="2000" dirty="0">
                <a:cs typeface="Aharoni" pitchFamily="2" charset="-79"/>
              </a:rPr>
              <a:t>)</a:t>
            </a:r>
            <a:endParaRPr kumimoji="0" lang="es-E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15362" name="Picture 2" descr="C:\Users\JesusMaria\Desktop\IARUs antiguos\URE HISTORICO PUEST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4402968" cy="3665984"/>
          </a:xfrm>
          <a:prstGeom prst="rect">
            <a:avLst/>
          </a:prstGeom>
          <a:noFill/>
        </p:spPr>
      </p:pic>
      <p:pic>
        <p:nvPicPr>
          <p:cNvPr id="15363" name="Picture 3" descr="C:\Users\JesusMaria\Desktop\IARUs antiguos\URE HISTORICO QS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836712"/>
            <a:ext cx="4499992" cy="3672408"/>
          </a:xfrm>
          <a:prstGeom prst="rect">
            <a:avLst/>
          </a:prstGeom>
          <a:noFill/>
        </p:spPr>
      </p:pic>
      <p:cxnSp>
        <p:nvCxnSpPr>
          <p:cNvPr id="12" name="11 Conector recto de flecha"/>
          <p:cNvCxnSpPr/>
          <p:nvPr/>
        </p:nvCxnSpPr>
        <p:spPr>
          <a:xfrm flipV="1">
            <a:off x="6804248" y="4509120"/>
            <a:ext cx="1440160" cy="1080120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>
            <a:off x="1259632" y="4509120"/>
            <a:ext cx="936104" cy="288032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SPRINT URE HQ 2014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850832" cy="525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CONCLUSIONES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683568" y="1700808"/>
            <a:ext cx="8460432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5" name="2 Subtítulo"/>
          <p:cNvSpPr txBox="1">
            <a:spLocks/>
          </p:cNvSpPr>
          <p:nvPr/>
        </p:nvSpPr>
        <p:spPr>
          <a:xfrm>
            <a:off x="2627784" y="836712"/>
            <a:ext cx="6192688" cy="51125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EL IARU SE PUEDE GANAR DESDE LA PENÍNSULA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URE DISPONE DE OPERADORES Y ESTACIONES CAPACES DE ESTAR A LA ALTURA DE LA COMPETENCIA ACTUAL DURANTE AÑOS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s-ES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OPERADORES EXPERIMENTADOS Y MÁS JÓVENES HAN DEMOSTRADO QUE PUEDEN TRABAJAR JUNTOS POR Y PARA URE.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3 AÑOS OCUPANDO #2 PUESTO MUNDIAL TIENE QUE HACERNOS SENTIR ORGULLOSOS DE NUESTRO EQUIPO HQ, AÑO TRAS AÑO EL APOYO EA ES MAYOR.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</p:txBody>
      </p:sp>
      <p:pic>
        <p:nvPicPr>
          <p:cNvPr id="36866" name="Picture 2" descr="http://www.tkp.edu.hk/ole/wp-content/uploads/2009/08/CLIPART_OF_13178_SM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2589050" cy="2843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0" y="0"/>
            <a:ext cx="8748464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AGRADECIMIENTOS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683568" y="1700808"/>
            <a:ext cx="8460432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5" name="2 Subtítulo"/>
          <p:cNvSpPr txBox="1">
            <a:spLocks/>
          </p:cNvSpPr>
          <p:nvPr/>
        </p:nvSpPr>
        <p:spPr>
          <a:xfrm>
            <a:off x="467544" y="692696"/>
            <a:ext cx="763284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JDURE</a:t>
            </a: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VOCALIA CONCURSOS HF de URE</a:t>
            </a: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EMPLEADOS URE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RESPONSABLES ESTACIONES HQ 2013 &amp; </a:t>
            </a: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2014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haroni" pitchFamily="2" charset="-79"/>
              </a:rPr>
              <a:t>RESPONSABLES INFORMÁTICA, DISEÑO Y TÉCNICA</a:t>
            </a: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OPERADORES HQ </a:t>
            </a: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2013-2014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EANTENNA.ES</a:t>
            </a: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TODOS Y CADA UNO DE LOS QUE NOS HABEIS CONTACTADO Y AYUDA A SUMAR PUNTOS ESTOS AÑOS.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73 de ORGANIZACIÓN URE HQ 2013-2014</a:t>
            </a: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EC1KR – EC2DX – EA5ON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</p:txBody>
      </p:sp>
      <p:pic>
        <p:nvPicPr>
          <p:cNvPr id="44034" name="Picture 2" descr="http://justificaturespuesta.com/wp-content/uploads/2014/06/Dar-las-grac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437112"/>
            <a:ext cx="3563649" cy="1431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611560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ORGANIZADORES 2013-2014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8" name="2 Subtítulo"/>
          <p:cNvSpPr txBox="1">
            <a:spLocks/>
          </p:cNvSpPr>
          <p:nvPr/>
        </p:nvSpPr>
        <p:spPr>
          <a:xfrm>
            <a:off x="1043608" y="2924944"/>
            <a:ext cx="6912768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400" b="1" noProof="0" dirty="0" smtClean="0">
                <a:solidFill>
                  <a:srgbClr val="FF0000"/>
                </a:solidFill>
                <a:cs typeface="Aharoni" pitchFamily="2" charset="-79"/>
              </a:rPr>
              <a:t>EA5ON                    EC2DX                         EC1KR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980728"/>
            <a:ext cx="194421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://ea5kv.ure.es/images/ea5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80728"/>
            <a:ext cx="1944216" cy="1944216"/>
          </a:xfrm>
          <a:prstGeom prst="rect">
            <a:avLst/>
          </a:prstGeom>
          <a:noFill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980728"/>
            <a:ext cx="165618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2 Subtítulo"/>
          <p:cNvSpPr txBox="1">
            <a:spLocks/>
          </p:cNvSpPr>
          <p:nvPr/>
        </p:nvSpPr>
        <p:spPr>
          <a:xfrm>
            <a:off x="251520" y="3429000"/>
            <a:ext cx="864096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ES" sz="2200" b="1" noProof="0" dirty="0" smtClean="0">
                <a:cs typeface="Aharoni" pitchFamily="2" charset="-79"/>
              </a:rPr>
              <a:t>PROPUESTA ELEGIDA 2 AÑOS </a:t>
            </a:r>
            <a:r>
              <a:rPr lang="es-ES" sz="2200" noProof="0" dirty="0" smtClean="0">
                <a:cs typeface="Aharoni" pitchFamily="2" charset="-79"/>
              </a:rPr>
              <a:t>(NADIE MAS SE PRESENTÓ)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ES" sz="2200" dirty="0" smtClean="0">
                <a:cs typeface="Aharoni" pitchFamily="2" charset="-79"/>
              </a:rPr>
              <a:t>COMPAÑEROS DE AFICIÓN </a:t>
            </a:r>
            <a:r>
              <a:rPr lang="es-ES" sz="2200" b="1" dirty="0" smtClean="0">
                <a:cs typeface="Aharoni" pitchFamily="2" charset="-79"/>
              </a:rPr>
              <a:t>(CONCURSOS) </a:t>
            </a:r>
            <a:r>
              <a:rPr lang="es-ES" sz="2200" dirty="0" smtClean="0">
                <a:cs typeface="Aharoni" pitchFamily="2" charset="-79"/>
              </a:rPr>
              <a:t>REPRESENTANTES DE 3 CONOCIDAS ESTACIONES </a:t>
            </a:r>
            <a:r>
              <a:rPr lang="es-ES" sz="2200" b="1" dirty="0" smtClean="0">
                <a:cs typeface="Aharoni" pitchFamily="2" charset="-79"/>
              </a:rPr>
              <a:t>y AMIGOS.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ES" sz="2200" dirty="0" smtClean="0">
                <a:cs typeface="Aharoni" pitchFamily="2" charset="-79"/>
              </a:rPr>
              <a:t>INTERÉS COMÚN EN PROSEGUIR EL CAMINO DE </a:t>
            </a:r>
            <a:r>
              <a:rPr lang="es-ES" sz="2200" b="1" dirty="0" smtClean="0">
                <a:cs typeface="Aharoni" pitchFamily="2" charset="-79"/>
              </a:rPr>
              <a:t>EA5KA.</a:t>
            </a:r>
            <a:endParaRPr lang="es-ES" sz="2200" b="1" noProof="0" dirty="0" smtClean="0"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ES" sz="220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PARTICIPACION</a:t>
            </a:r>
            <a:r>
              <a:rPr kumimoji="0" lang="es-ES" sz="220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BASADA EN </a:t>
            </a:r>
            <a:r>
              <a:rPr kumimoji="0" lang="es-ES" sz="2200" b="1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TRABAJAR DESDE LA PENÍNSULA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ES" sz="2200" baseline="0" noProof="0" dirty="0" smtClean="0">
                <a:cs typeface="Aharoni" pitchFamily="2" charset="-79"/>
              </a:rPr>
              <a:t>AYUDARNOS</a:t>
            </a:r>
            <a:r>
              <a:rPr lang="es-ES" sz="2200" noProof="0" dirty="0" smtClean="0">
                <a:cs typeface="Aharoni" pitchFamily="2" charset="-79"/>
              </a:rPr>
              <a:t> DE ESTACIONES CONCURSERAS Y CONCURSEROS ACTIVOS CON MAYOR o MENOR EXPERIENCIA.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611560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pic>
        <p:nvPicPr>
          <p:cNvPr id="45058" name="Picture 2" descr="http://dentalstyle.co/wp-content/uploads/2013/06/problem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4464496" cy="5952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611560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OBJETIVO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pic>
        <p:nvPicPr>
          <p:cNvPr id="17412" name="Picture 4" descr="http://crea-t.es/wp-content/uploads/2013/09/liderazgo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96952"/>
            <a:ext cx="5238750" cy="2857500"/>
          </a:xfrm>
          <a:prstGeom prst="rect">
            <a:avLst/>
          </a:prstGeom>
          <a:noFill/>
        </p:spPr>
      </p:pic>
      <p:sp>
        <p:nvSpPr>
          <p:cNvPr id="11" name="2 Subtítulo"/>
          <p:cNvSpPr txBox="1">
            <a:spLocks/>
          </p:cNvSpPr>
          <p:nvPr/>
        </p:nvSpPr>
        <p:spPr>
          <a:xfrm>
            <a:off x="323528" y="908720"/>
            <a:ext cx="8496944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DIRIGIR</a:t>
            </a:r>
            <a:r>
              <a:rPr lang="es-E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 UN GRAN EQUIPO DE 60 OPERADORES</a:t>
            </a:r>
            <a:endParaRPr lang="es-ES" sz="32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COMPETIR</a:t>
            </a:r>
            <a:r>
              <a:rPr lang="es-E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 REPRESENTANDO A URE COMO HQ </a:t>
            </a:r>
            <a:r>
              <a:rPr lang="es-ES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GANAR EL IARU </a:t>
            </a:r>
            <a:r>
              <a:rPr lang="es-E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DESDE LA PENÍNSULA.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haroni" pitchFamily="2" charset="-79"/>
            </a:endParaRPr>
          </a:p>
        </p:txBody>
      </p:sp>
      <p:pic>
        <p:nvPicPr>
          <p:cNvPr id="17414" name="Picture 6" descr="http://noticias.eltiempo.tv/wp-content/uploads/2009/11/peninsula-iberica-mod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996952"/>
            <a:ext cx="3779912" cy="2837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611560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ESTUDIO Y FASES DEL PROYECTO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9461" name="Picture 5" descr="C:\Users\JesusMaria\Desktop\IARUs antiguos\URE PLAN DE TRABAJ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272808" cy="5213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611560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INDICATIVO UNICO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0484" name="Picture 4" descr="http://static-c.frankwatching.com/wp-content/uploads/2013/11/2013-2014-595x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24744"/>
            <a:ext cx="4896544" cy="3456385"/>
          </a:xfrm>
          <a:prstGeom prst="rect">
            <a:avLst/>
          </a:prstGeom>
          <a:noFill/>
        </p:spPr>
      </p:pic>
      <p:sp>
        <p:nvSpPr>
          <p:cNvPr id="11" name="2 Subtítulo"/>
          <p:cNvSpPr txBox="1">
            <a:spLocks/>
          </p:cNvSpPr>
          <p:nvPr/>
        </p:nvSpPr>
        <p:spPr>
          <a:xfrm>
            <a:off x="251520" y="1196752"/>
            <a:ext cx="2088232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2013 – NO CONSEGUIMOS EL INDICATIVO UNICO</a:t>
            </a:r>
            <a:r>
              <a:rPr lang="es-ES" sz="2200" dirty="0" smtClean="0">
                <a:cs typeface="Aharoni" pitchFamily="2" charset="-79"/>
              </a:rPr>
              <a:t> – SALIMOS COMO EF1HQ, EF2HQ, EF5HQ y EF7HQ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2" name="2 Subtítulo"/>
          <p:cNvSpPr txBox="1">
            <a:spLocks/>
          </p:cNvSpPr>
          <p:nvPr/>
        </p:nvSpPr>
        <p:spPr>
          <a:xfrm>
            <a:off x="7055768" y="2204864"/>
            <a:ext cx="2088232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2014 – SE OBTIENE EL INDICATIVO ÚNICO</a:t>
            </a:r>
            <a:r>
              <a:rPr lang="es-ES" sz="2200" dirty="0" smtClean="0">
                <a:cs typeface="Aharoni" pitchFamily="2" charset="-79"/>
              </a:rPr>
              <a:t> Y SE DECIDE UTILIZAR EL EF4HQ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4" name="2 Subtítulo"/>
          <p:cNvSpPr txBox="1">
            <a:spLocks/>
          </p:cNvSpPr>
          <p:nvPr/>
        </p:nvSpPr>
        <p:spPr>
          <a:xfrm>
            <a:off x="827584" y="4869160"/>
            <a:ext cx="7704856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="1" dirty="0" smtClean="0">
                <a:cs typeface="Aharoni" pitchFamily="2" charset="-79"/>
              </a:rPr>
              <a:t>LOS RIVALES DE URE LLEVAN MUCHOS AÑOS UTILIZANDO INDICATIVOS UNICOS DE PREFIJO NUMÉRICO (CERO), POR EJEMPLO XX0HQ.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Subtítulo"/>
          <p:cNvSpPr txBox="1">
            <a:spLocks/>
          </p:cNvSpPr>
          <p:nvPr/>
        </p:nvSpPr>
        <p:spPr>
          <a:xfrm>
            <a:off x="395536" y="6038528"/>
            <a:ext cx="8136904" cy="819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HQ de URE en el IARU 2013 y 2014 por EC1KR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XXVIII CONGRESO URE -  MOJÁCAR</a:t>
            </a:r>
            <a:r>
              <a:rPr kumimoji="0" lang="es-E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haroni" pitchFamily="2" charset="-79"/>
              </a:rPr>
              <a:t> 2014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haroni" pitchFamily="2" charset="-79"/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83671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</a:rPr>
              <a:t>EMPLAZAMIENTO ESTACIONES</a:t>
            </a:r>
            <a:endParaRPr lang="es-ES" b="1" dirty="0">
              <a:solidFill>
                <a:srgbClr val="0070C0"/>
              </a:solidFill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771800" y="836712"/>
            <a:ext cx="324036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5" algn="ctr">
              <a:spcBef>
                <a:spcPct val="20000"/>
              </a:spcBef>
              <a:buFontTx/>
              <a:buChar char="-"/>
              <a:defRPr/>
            </a:pP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9458" name="AutoShape 2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Haga clic derecho para guardar la imag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1506" name="Picture 2" descr="http://concursos.ure.es/wp-content/uploads/2014/07/mapa_ia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5976664" cy="4781331"/>
          </a:xfrm>
          <a:prstGeom prst="rect">
            <a:avLst/>
          </a:prstGeom>
          <a:noFill/>
        </p:spPr>
      </p:pic>
      <p:sp>
        <p:nvSpPr>
          <p:cNvPr id="15" name="2 Subtítulo"/>
          <p:cNvSpPr txBox="1">
            <a:spLocks/>
          </p:cNvSpPr>
          <p:nvPr/>
        </p:nvSpPr>
        <p:spPr>
          <a:xfrm>
            <a:off x="0" y="692696"/>
            <a:ext cx="1944216" cy="561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2013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10SSB EA7KW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10CW EA7PP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15SSB ED5T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15CW EA5RS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20SSB ED1R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20CW EA1EEY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40SSB EC2DX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40CW EA2LU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80SSB</a:t>
            </a:r>
            <a:r>
              <a:rPr kumimoji="0" lang="es-ES" sz="2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EC2DX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aseline="0" dirty="0" smtClean="0">
                <a:cs typeface="Aharoni" pitchFamily="2" charset="-79"/>
              </a:rPr>
              <a:t>80CW</a:t>
            </a:r>
            <a:r>
              <a:rPr lang="es-ES" sz="2200" dirty="0" smtClean="0">
                <a:cs typeface="Aharoni" pitchFamily="2" charset="-79"/>
              </a:rPr>
              <a:t> EE2W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160SSB</a:t>
            </a:r>
            <a:r>
              <a:rPr kumimoji="0" lang="es-ES" sz="2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EE2W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aseline="0" dirty="0" smtClean="0">
                <a:cs typeface="Aharoni" pitchFamily="2" charset="-79"/>
              </a:rPr>
              <a:t>160CW</a:t>
            </a:r>
            <a:r>
              <a:rPr lang="es-ES" sz="2200" dirty="0" smtClean="0">
                <a:cs typeface="Aharoni" pitchFamily="2" charset="-79"/>
              </a:rPr>
              <a:t> EC2DX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SERV. EA5DFV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6623720" y="620688"/>
            <a:ext cx="2520280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2014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10SSB ED5T-EA7PP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10CW EA7OT-EA5RS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15SSB EA7PP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15CW EC2DX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20SSB ED1R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20CW EE2W-EA5RS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40SSB EC2DX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40CW EA2LU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80SSB</a:t>
            </a:r>
            <a:r>
              <a:rPr kumimoji="0" lang="es-ES" sz="2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EB3CW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aseline="0" dirty="0" smtClean="0">
                <a:cs typeface="Aharoni" pitchFamily="2" charset="-79"/>
              </a:rPr>
              <a:t>80CW</a:t>
            </a:r>
            <a:r>
              <a:rPr lang="es-ES" sz="2200" dirty="0" smtClean="0">
                <a:cs typeface="Aharoni" pitchFamily="2" charset="-79"/>
              </a:rPr>
              <a:t> EE2W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160SSB</a:t>
            </a:r>
            <a:r>
              <a:rPr kumimoji="0" lang="es-ES" sz="22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 EE2W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baseline="0" dirty="0" smtClean="0">
                <a:cs typeface="Aharoni" pitchFamily="2" charset="-79"/>
              </a:rPr>
              <a:t>160CW</a:t>
            </a:r>
            <a:r>
              <a:rPr lang="es-ES" sz="2200" dirty="0" smtClean="0">
                <a:cs typeface="Aharoni" pitchFamily="2" charset="-79"/>
              </a:rPr>
              <a:t> EC2DX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haroni" pitchFamily="2" charset="-79"/>
              </a:rPr>
              <a:t>SERV. EA5DFV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200" dirty="0" smtClean="0">
                <a:cs typeface="Aharoni" pitchFamily="2" charset="-79"/>
              </a:rPr>
              <a:t>MONIT. ED1R</a:t>
            </a:r>
            <a:endParaRPr kumimoji="0" lang="es-E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2034</Words>
  <Application>Microsoft Office PowerPoint</Application>
  <PresentationFormat>Presentación en pantalla (4:3)</PresentationFormat>
  <Paragraphs>255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3" baseType="lpstr">
      <vt:lpstr>Tema de Office</vt:lpstr>
      <vt:lpstr>HQ de URE en el IARU 2013 y 2014 por EC1KR</vt:lpstr>
      <vt:lpstr>LA IARU y SU CONCURSO DE HF</vt:lpstr>
      <vt:lpstr>URE HISTÓRICAMENTE EN EL IARU</vt:lpstr>
      <vt:lpstr>ORGANIZADORES 2013-2014</vt:lpstr>
      <vt:lpstr>Diapositiva 5</vt:lpstr>
      <vt:lpstr>OBJETIVO</vt:lpstr>
      <vt:lpstr>ESTUDIO Y FASES DEL PROYECTO</vt:lpstr>
      <vt:lpstr>INDICATIVO UNICO</vt:lpstr>
      <vt:lpstr>EMPLAZAMIENTO ESTACIONES</vt:lpstr>
      <vt:lpstr>EMPLAZAMIENTO ESTACIONES</vt:lpstr>
      <vt:lpstr>EMPLAZAMIENTO ESTACIONES</vt:lpstr>
      <vt:lpstr>EMPLAZAMIENTO ESTACIONES</vt:lpstr>
      <vt:lpstr>EMPLAZAMIENTO ESTACIONES</vt:lpstr>
      <vt:lpstr>DELEGAR RESPONSABILIDADES</vt:lpstr>
      <vt:lpstr>ELECCIÓN DE OPERADORES</vt:lpstr>
      <vt:lpstr>OPERADORES 2013</vt:lpstr>
      <vt:lpstr>OPERADORES 2014</vt:lpstr>
      <vt:lpstr>ESTRATEGIA: MEJORA DE ESTACIONES</vt:lpstr>
      <vt:lpstr>ESTRATEGIA: LA IMPORTANCIA DE RASTREAR BANDA y TRABAJAR BANDMAP</vt:lpstr>
      <vt:lpstr>ESTRATEGIA: INTERLOCK INband</vt:lpstr>
      <vt:lpstr>PUBLICIDAD, PRESENCIA EN LOS MEDIOS</vt:lpstr>
      <vt:lpstr>CONEXIÓN DE TÚNEL</vt:lpstr>
      <vt:lpstr>RESULTADOS 2013 vs 2014</vt:lpstr>
      <vt:lpstr>DISTRIBUCIÓN QSOs/Hora 2013</vt:lpstr>
      <vt:lpstr>DISTRIBUCIÓN QSOs/Hora 2014</vt:lpstr>
      <vt:lpstr>ESTADISTICAS 2013 vs 2014 - Continentes</vt:lpstr>
      <vt:lpstr>ESTADISTICAS 2013 vs 2014 - Países</vt:lpstr>
      <vt:lpstr>ESTADISTICAS: PRESENCIA EA</vt:lpstr>
      <vt:lpstr>SPRINT URE HQ 2013</vt:lpstr>
      <vt:lpstr>SPRINT URE HQ 2014</vt:lpstr>
      <vt:lpstr>CONCLUSIONES</vt:lpstr>
      <vt:lpstr>AGRADECIMIENTOS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Jesus Maria Gimare Marquez</dc:creator>
  <cp:lastModifiedBy>Jesus Maria Gimare Marquez</cp:lastModifiedBy>
  <cp:revision>58</cp:revision>
  <dcterms:created xsi:type="dcterms:W3CDTF">2014-12-02T18:27:50Z</dcterms:created>
  <dcterms:modified xsi:type="dcterms:W3CDTF">2014-12-05T07:07:31Z</dcterms:modified>
</cp:coreProperties>
</file>