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7"/>
  </p:notesMasterIdLst>
  <p:sldIdLst>
    <p:sldId id="256" r:id="rId2"/>
    <p:sldId id="259" r:id="rId3"/>
    <p:sldId id="263" r:id="rId4"/>
    <p:sldId id="276" r:id="rId5"/>
    <p:sldId id="267" r:id="rId6"/>
    <p:sldId id="266" r:id="rId7"/>
    <p:sldId id="268" r:id="rId8"/>
    <p:sldId id="274" r:id="rId9"/>
    <p:sldId id="272" r:id="rId10"/>
    <p:sldId id="278" r:id="rId11"/>
    <p:sldId id="279" r:id="rId12"/>
    <p:sldId id="281" r:id="rId13"/>
    <p:sldId id="287" r:id="rId14"/>
    <p:sldId id="260" r:id="rId15"/>
    <p:sldId id="282" r:id="rId16"/>
    <p:sldId id="288" r:id="rId17"/>
    <p:sldId id="277" r:id="rId18"/>
    <p:sldId id="283" r:id="rId19"/>
    <p:sldId id="280" r:id="rId20"/>
    <p:sldId id="270" r:id="rId21"/>
    <p:sldId id="275" r:id="rId22"/>
    <p:sldId id="284" r:id="rId23"/>
    <p:sldId id="285" r:id="rId24"/>
    <p:sldId id="269" r:id="rId25"/>
    <p:sldId id="286" r:id="rId2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1909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28" autoAdjust="0"/>
  </p:normalViewPr>
  <p:slideViewPr>
    <p:cSldViewPr>
      <p:cViewPr varScale="1">
        <p:scale>
          <a:sx n="70" d="100"/>
          <a:sy n="70" d="100"/>
        </p:scale>
        <p:origin x="-12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a-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9AD09F-B2E1-4DFF-9C53-90FA1AF87DB4}" type="datetimeFigureOut">
              <a:rPr lang="ca-ES" smtClean="0"/>
              <a:pPr/>
              <a:t>17/12/2012</a:t>
            </a:fld>
            <a:endParaRPr lang="ca-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a-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a-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5EE8E5-6381-4537-8E0D-5525517C34A0}" type="slidenum">
              <a:rPr lang="ca-ES" smtClean="0"/>
              <a:pPr/>
              <a:t>‹Nº›</a:t>
            </a:fld>
            <a:endParaRPr lang="ca-ES"/>
          </a:p>
        </p:txBody>
      </p:sp>
    </p:spTree>
    <p:extLst>
      <p:ext uri="{BB962C8B-B14F-4D97-AF65-F5344CB8AC3E}">
        <p14:creationId xmlns:p14="http://schemas.microsoft.com/office/powerpoint/2010/main" val="713417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ca-ES" dirty="0"/>
          </a:p>
        </p:txBody>
      </p:sp>
      <p:sp>
        <p:nvSpPr>
          <p:cNvPr id="4" name="3 Marcador de número de diapositiva"/>
          <p:cNvSpPr>
            <a:spLocks noGrp="1"/>
          </p:cNvSpPr>
          <p:nvPr>
            <p:ph type="sldNum" sz="quarter" idx="10"/>
          </p:nvPr>
        </p:nvSpPr>
        <p:spPr/>
        <p:txBody>
          <a:bodyPr/>
          <a:lstStyle/>
          <a:p>
            <a:fld id="{3B5EE8E5-6381-4537-8E0D-5525517C34A0}" type="slidenum">
              <a:rPr lang="ca-ES" smtClean="0"/>
              <a:pPr/>
              <a:t>3</a:t>
            </a:fld>
            <a:endParaRPr lang="ca-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ca-ES" dirty="0"/>
          </a:p>
        </p:txBody>
      </p:sp>
      <p:sp>
        <p:nvSpPr>
          <p:cNvPr id="4" name="3 Marcador de número de diapositiva"/>
          <p:cNvSpPr>
            <a:spLocks noGrp="1"/>
          </p:cNvSpPr>
          <p:nvPr>
            <p:ph type="sldNum" sz="quarter" idx="10"/>
          </p:nvPr>
        </p:nvSpPr>
        <p:spPr/>
        <p:txBody>
          <a:bodyPr/>
          <a:lstStyle/>
          <a:p>
            <a:fld id="{3B5EE8E5-6381-4537-8E0D-5525517C34A0}" type="slidenum">
              <a:rPr lang="ca-ES" smtClean="0"/>
              <a:pPr/>
              <a:t>20</a:t>
            </a:fld>
            <a:endParaRPr lang="ca-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ca-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ca-ES"/>
          </a:p>
        </p:txBody>
      </p:sp>
      <p:sp>
        <p:nvSpPr>
          <p:cNvPr id="4" name="3 Marcador de fecha"/>
          <p:cNvSpPr>
            <a:spLocks noGrp="1"/>
          </p:cNvSpPr>
          <p:nvPr>
            <p:ph type="dt" sz="half" idx="10"/>
          </p:nvPr>
        </p:nvSpPr>
        <p:spPr/>
        <p:txBody>
          <a:bodyPr/>
          <a:lstStyle/>
          <a:p>
            <a:fld id="{D2DDA813-FB08-4E97-9671-E5A44C71530A}" type="datetimeFigureOut">
              <a:rPr lang="ca-ES" smtClean="0"/>
              <a:pPr/>
              <a:t>17/12/2012</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DBCB81B1-D834-49F5-B478-9913CEB729FA}" type="slidenum">
              <a:rPr lang="ca-ES" smtClean="0"/>
              <a:pPr/>
              <a:t>‹Nº›</a:t>
            </a:fld>
            <a:endParaRPr lang="ca-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p>
            <a:fld id="{D2DDA813-FB08-4E97-9671-E5A44C71530A}" type="datetimeFigureOut">
              <a:rPr lang="ca-ES" smtClean="0"/>
              <a:pPr/>
              <a:t>17/12/2012</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DBCB81B1-D834-49F5-B478-9913CEB729FA}" type="slidenum">
              <a:rPr lang="ca-ES" smtClean="0"/>
              <a:pPr/>
              <a:t>‹Nº›</a:t>
            </a:fld>
            <a:endParaRPr lang="ca-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p>
            <a:fld id="{D2DDA813-FB08-4E97-9671-E5A44C71530A}" type="datetimeFigureOut">
              <a:rPr lang="ca-ES" smtClean="0"/>
              <a:pPr/>
              <a:t>17/12/2012</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DBCB81B1-D834-49F5-B478-9913CEB729FA}" type="slidenum">
              <a:rPr lang="ca-ES" smtClean="0"/>
              <a:pPr/>
              <a:t>‹Nº›</a:t>
            </a:fld>
            <a:endParaRPr lang="ca-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p>
            <a:fld id="{D2DDA813-FB08-4E97-9671-E5A44C71530A}" type="datetimeFigureOut">
              <a:rPr lang="ca-ES" smtClean="0"/>
              <a:pPr/>
              <a:t>17/12/2012</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DBCB81B1-D834-49F5-B478-9913CEB729FA}" type="slidenum">
              <a:rPr lang="ca-ES" smtClean="0"/>
              <a:pPr/>
              <a:t>‹Nº›</a:t>
            </a:fld>
            <a:endParaRPr lang="ca-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2DDA813-FB08-4E97-9671-E5A44C71530A}" type="datetimeFigureOut">
              <a:rPr lang="ca-ES" smtClean="0"/>
              <a:pPr/>
              <a:t>17/12/2012</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DBCB81B1-D834-49F5-B478-9913CEB729FA}" type="slidenum">
              <a:rPr lang="ca-ES" smtClean="0"/>
              <a:pPr/>
              <a:t>‹Nº›</a:t>
            </a:fld>
            <a:endParaRPr lang="ca-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4 Marcador de fecha"/>
          <p:cNvSpPr>
            <a:spLocks noGrp="1"/>
          </p:cNvSpPr>
          <p:nvPr>
            <p:ph type="dt" sz="half" idx="10"/>
          </p:nvPr>
        </p:nvSpPr>
        <p:spPr/>
        <p:txBody>
          <a:bodyPr/>
          <a:lstStyle/>
          <a:p>
            <a:fld id="{D2DDA813-FB08-4E97-9671-E5A44C71530A}" type="datetimeFigureOut">
              <a:rPr lang="ca-ES" smtClean="0"/>
              <a:pPr/>
              <a:t>17/12/2012</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DBCB81B1-D834-49F5-B478-9913CEB729FA}" type="slidenum">
              <a:rPr lang="ca-ES" smtClean="0"/>
              <a:pPr/>
              <a:t>‹Nº›</a:t>
            </a:fld>
            <a:endParaRPr lang="ca-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7" name="6 Marcador de fecha"/>
          <p:cNvSpPr>
            <a:spLocks noGrp="1"/>
          </p:cNvSpPr>
          <p:nvPr>
            <p:ph type="dt" sz="half" idx="10"/>
          </p:nvPr>
        </p:nvSpPr>
        <p:spPr/>
        <p:txBody>
          <a:bodyPr/>
          <a:lstStyle/>
          <a:p>
            <a:fld id="{D2DDA813-FB08-4E97-9671-E5A44C71530A}" type="datetimeFigureOut">
              <a:rPr lang="ca-ES" smtClean="0"/>
              <a:pPr/>
              <a:t>17/12/2012</a:t>
            </a:fld>
            <a:endParaRPr lang="ca-ES"/>
          </a:p>
        </p:txBody>
      </p:sp>
      <p:sp>
        <p:nvSpPr>
          <p:cNvPr id="8" name="7 Marcador de pie de página"/>
          <p:cNvSpPr>
            <a:spLocks noGrp="1"/>
          </p:cNvSpPr>
          <p:nvPr>
            <p:ph type="ftr" sz="quarter" idx="11"/>
          </p:nvPr>
        </p:nvSpPr>
        <p:spPr/>
        <p:txBody>
          <a:bodyPr/>
          <a:lstStyle/>
          <a:p>
            <a:endParaRPr lang="ca-ES"/>
          </a:p>
        </p:txBody>
      </p:sp>
      <p:sp>
        <p:nvSpPr>
          <p:cNvPr id="9" name="8 Marcador de número de diapositiva"/>
          <p:cNvSpPr>
            <a:spLocks noGrp="1"/>
          </p:cNvSpPr>
          <p:nvPr>
            <p:ph type="sldNum" sz="quarter" idx="12"/>
          </p:nvPr>
        </p:nvSpPr>
        <p:spPr/>
        <p:txBody>
          <a:bodyPr/>
          <a:lstStyle/>
          <a:p>
            <a:fld id="{DBCB81B1-D834-49F5-B478-9913CEB729FA}" type="slidenum">
              <a:rPr lang="ca-ES" smtClean="0"/>
              <a:pPr/>
              <a:t>‹Nº›</a:t>
            </a:fld>
            <a:endParaRPr lang="ca-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fecha"/>
          <p:cNvSpPr>
            <a:spLocks noGrp="1"/>
          </p:cNvSpPr>
          <p:nvPr>
            <p:ph type="dt" sz="half" idx="10"/>
          </p:nvPr>
        </p:nvSpPr>
        <p:spPr/>
        <p:txBody>
          <a:bodyPr/>
          <a:lstStyle/>
          <a:p>
            <a:fld id="{D2DDA813-FB08-4E97-9671-E5A44C71530A}" type="datetimeFigureOut">
              <a:rPr lang="ca-ES" smtClean="0"/>
              <a:pPr/>
              <a:t>17/12/2012</a:t>
            </a:fld>
            <a:endParaRPr lang="ca-ES"/>
          </a:p>
        </p:txBody>
      </p:sp>
      <p:sp>
        <p:nvSpPr>
          <p:cNvPr id="4" name="3 Marcador de pie de página"/>
          <p:cNvSpPr>
            <a:spLocks noGrp="1"/>
          </p:cNvSpPr>
          <p:nvPr>
            <p:ph type="ftr" sz="quarter" idx="11"/>
          </p:nvPr>
        </p:nvSpPr>
        <p:spPr/>
        <p:txBody>
          <a:bodyPr/>
          <a:lstStyle/>
          <a:p>
            <a:endParaRPr lang="ca-ES"/>
          </a:p>
        </p:txBody>
      </p:sp>
      <p:sp>
        <p:nvSpPr>
          <p:cNvPr id="5" name="4 Marcador de número de diapositiva"/>
          <p:cNvSpPr>
            <a:spLocks noGrp="1"/>
          </p:cNvSpPr>
          <p:nvPr>
            <p:ph type="sldNum" sz="quarter" idx="12"/>
          </p:nvPr>
        </p:nvSpPr>
        <p:spPr/>
        <p:txBody>
          <a:bodyPr/>
          <a:lstStyle/>
          <a:p>
            <a:fld id="{DBCB81B1-D834-49F5-B478-9913CEB729FA}" type="slidenum">
              <a:rPr lang="ca-ES" smtClean="0"/>
              <a:pPr/>
              <a:t>‹Nº›</a:t>
            </a:fld>
            <a:endParaRPr lang="ca-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2DDA813-FB08-4E97-9671-E5A44C71530A}" type="datetimeFigureOut">
              <a:rPr lang="ca-ES" smtClean="0"/>
              <a:pPr/>
              <a:t>17/12/2012</a:t>
            </a:fld>
            <a:endParaRPr lang="ca-ES"/>
          </a:p>
        </p:txBody>
      </p:sp>
      <p:sp>
        <p:nvSpPr>
          <p:cNvPr id="3" name="2 Marcador de pie de página"/>
          <p:cNvSpPr>
            <a:spLocks noGrp="1"/>
          </p:cNvSpPr>
          <p:nvPr>
            <p:ph type="ftr" sz="quarter" idx="11"/>
          </p:nvPr>
        </p:nvSpPr>
        <p:spPr/>
        <p:txBody>
          <a:bodyPr/>
          <a:lstStyle/>
          <a:p>
            <a:endParaRPr lang="ca-ES"/>
          </a:p>
        </p:txBody>
      </p:sp>
      <p:sp>
        <p:nvSpPr>
          <p:cNvPr id="4" name="3 Marcador de número de diapositiva"/>
          <p:cNvSpPr>
            <a:spLocks noGrp="1"/>
          </p:cNvSpPr>
          <p:nvPr>
            <p:ph type="sldNum" sz="quarter" idx="12"/>
          </p:nvPr>
        </p:nvSpPr>
        <p:spPr/>
        <p:txBody>
          <a:bodyPr/>
          <a:lstStyle/>
          <a:p>
            <a:fld id="{DBCB81B1-D834-49F5-B478-9913CEB729FA}" type="slidenum">
              <a:rPr lang="ca-ES" smtClean="0"/>
              <a:pPr/>
              <a:t>‹Nº›</a:t>
            </a:fld>
            <a:endParaRPr lang="ca-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ca-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2DDA813-FB08-4E97-9671-E5A44C71530A}" type="datetimeFigureOut">
              <a:rPr lang="ca-ES" smtClean="0"/>
              <a:pPr/>
              <a:t>17/12/2012</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DBCB81B1-D834-49F5-B478-9913CEB729FA}" type="slidenum">
              <a:rPr lang="ca-ES" smtClean="0"/>
              <a:pPr/>
              <a:t>‹Nº›</a:t>
            </a:fld>
            <a:endParaRPr lang="ca-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ca-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2DDA813-FB08-4E97-9671-E5A44C71530A}" type="datetimeFigureOut">
              <a:rPr lang="ca-ES" smtClean="0"/>
              <a:pPr/>
              <a:t>17/12/2012</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DBCB81B1-D834-49F5-B478-9913CEB729FA}" type="slidenum">
              <a:rPr lang="ca-ES" smtClean="0"/>
              <a:pPr/>
              <a:t>‹Nº›</a:t>
            </a:fld>
            <a:endParaRPr lang="ca-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alpha val="44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DDA813-FB08-4E97-9671-E5A44C71530A}" type="datetimeFigureOut">
              <a:rPr lang="ca-ES" smtClean="0"/>
              <a:pPr/>
              <a:t>17/12/2012</a:t>
            </a:fld>
            <a:endParaRPr lang="ca-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CB81B1-D834-49F5-B478-9913CEB729FA}" type="slidenum">
              <a:rPr lang="ca-ES" smtClean="0"/>
              <a:pPr/>
              <a:t>‹Nº›</a:t>
            </a:fld>
            <a:endParaRPr lang="ca-E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mailto:ea5clh@yahoo.es" TargetMode="External"/><Relationship Id="rId13" Type="http://schemas.openxmlformats.org/officeDocument/2006/relationships/hyperlink" Target="mailto:lorenzomorillas@hotmail.com" TargetMode="External"/><Relationship Id="rId3" Type="http://schemas.openxmlformats.org/officeDocument/2006/relationships/hyperlink" Target="mailto:ea1fbf@ure.es" TargetMode="External"/><Relationship Id="rId7" Type="http://schemas.openxmlformats.org/officeDocument/2006/relationships/hyperlink" Target="mailto:p.arbona@securimar.com" TargetMode="External"/><Relationship Id="rId12" Type="http://schemas.openxmlformats.org/officeDocument/2006/relationships/hyperlink" Target="mailto:eb6aok@gmail.com" TargetMode="External"/><Relationship Id="rId2" Type="http://schemas.openxmlformats.org/officeDocument/2006/relationships/hyperlink" Target="mailto:ea1bla@ure.es" TargetMode="External"/><Relationship Id="rId1" Type="http://schemas.openxmlformats.org/officeDocument/2006/relationships/slideLayout" Target="../slideLayouts/slideLayout2.xml"/><Relationship Id="rId6" Type="http://schemas.openxmlformats.org/officeDocument/2006/relationships/hyperlink" Target="mailto:ea3xu@ure.es" TargetMode="External"/><Relationship Id="rId11" Type="http://schemas.openxmlformats.org/officeDocument/2006/relationships/hyperlink" Target="mailto:ea6qb@telefonica.net" TargetMode="External"/><Relationship Id="rId5" Type="http://schemas.openxmlformats.org/officeDocument/2006/relationships/hyperlink" Target="mailto:ea3flx@ure.es" TargetMode="External"/><Relationship Id="rId15" Type="http://schemas.openxmlformats.org/officeDocument/2006/relationships/image" Target="../media/image1.jpeg"/><Relationship Id="rId10" Type="http://schemas.openxmlformats.org/officeDocument/2006/relationships/hyperlink" Target="mailto:ea6fb@telefonica.net" TargetMode="External"/><Relationship Id="rId4" Type="http://schemas.openxmlformats.org/officeDocument/2006/relationships/hyperlink" Target="mailto:eb2djb@gmail.com" TargetMode="External"/><Relationship Id="rId9" Type="http://schemas.openxmlformats.org/officeDocument/2006/relationships/hyperlink" Target="mailto:Luis@vigilant.es" TargetMode="External"/><Relationship Id="rId14" Type="http://schemas.openxmlformats.org/officeDocument/2006/relationships/hyperlink" Target="mailto:j.p.griebel@t-online.d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467544" y="1700808"/>
            <a:ext cx="8219256" cy="4896544"/>
          </a:xfrm>
        </p:spPr>
        <p:txBody>
          <a:bodyPr/>
          <a:lstStyle/>
          <a:p>
            <a:endParaRPr lang="ca-ES" dirty="0"/>
          </a:p>
        </p:txBody>
      </p:sp>
      <p:pic>
        <p:nvPicPr>
          <p:cNvPr id="2050" name="Picture 2" descr="C:\Users\Manel\Desktop\Capçalera µW 2012.jpg"/>
          <p:cNvPicPr>
            <a:picLocks noChangeAspect="1" noChangeArrowheads="1"/>
          </p:cNvPicPr>
          <p:nvPr/>
        </p:nvPicPr>
        <p:blipFill>
          <a:blip r:embed="rId2" cstate="print"/>
          <a:srcRect/>
          <a:stretch>
            <a:fillRect/>
          </a:stretch>
        </p:blipFill>
        <p:spPr bwMode="auto">
          <a:xfrm>
            <a:off x="467544" y="116632"/>
            <a:ext cx="8218488" cy="1439862"/>
          </a:xfrm>
          <a:prstGeom prst="rect">
            <a:avLst/>
          </a:prstGeom>
          <a:noFill/>
        </p:spPr>
      </p:pic>
      <p:pic>
        <p:nvPicPr>
          <p:cNvPr id="1027" name="Picture 3" descr="C:\Users\Manel\Desktop\QSO 24 GHz 3.jpg"/>
          <p:cNvPicPr>
            <a:picLocks noChangeAspect="1" noChangeArrowheads="1"/>
          </p:cNvPicPr>
          <p:nvPr/>
        </p:nvPicPr>
        <p:blipFill>
          <a:blip r:embed="rId3" cstate="print"/>
          <a:srcRect/>
          <a:stretch>
            <a:fillRect/>
          </a:stretch>
        </p:blipFill>
        <p:spPr bwMode="auto">
          <a:xfrm>
            <a:off x="179512" y="1628800"/>
            <a:ext cx="8717855" cy="502160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ca-ES" dirty="0" err="1" smtClean="0"/>
              <a:t>aaa</a:t>
            </a:r>
            <a:endParaRPr lang="ca-ES" dirty="0"/>
          </a:p>
        </p:txBody>
      </p:sp>
      <p:sp>
        <p:nvSpPr>
          <p:cNvPr id="5" name="4 Marcador de contenido"/>
          <p:cNvSpPr>
            <a:spLocks noGrp="1"/>
          </p:cNvSpPr>
          <p:nvPr>
            <p:ph idx="1"/>
          </p:nvPr>
        </p:nvSpPr>
        <p:spPr>
          <a:xfrm>
            <a:off x="179512" y="1700808"/>
            <a:ext cx="8784976" cy="4968552"/>
          </a:xfrm>
        </p:spPr>
        <p:txBody>
          <a:bodyPr>
            <a:normAutofit fontScale="92500" lnSpcReduction="10000"/>
          </a:bodyPr>
          <a:lstStyle/>
          <a:p>
            <a:pPr algn="ctr">
              <a:buNone/>
            </a:pPr>
            <a:r>
              <a:rPr lang="es-ES" b="1" dirty="0" smtClean="0"/>
              <a:t>Movilización de los </a:t>
            </a:r>
            <a:r>
              <a:rPr lang="es-ES" b="1" dirty="0" err="1" smtClean="0"/>
              <a:t>microondistas</a:t>
            </a:r>
            <a:r>
              <a:rPr lang="es-ES" b="1" dirty="0" smtClean="0"/>
              <a:t> EA.</a:t>
            </a:r>
          </a:p>
          <a:p>
            <a:pPr algn="ctr">
              <a:buNone/>
            </a:pPr>
            <a:r>
              <a:rPr lang="es-ES" b="1" dirty="0" smtClean="0"/>
              <a:t>Durante el Congreso de Albacete</a:t>
            </a:r>
          </a:p>
          <a:p>
            <a:pPr algn="just"/>
            <a:r>
              <a:rPr lang="es-ES" sz="2200" dirty="0" smtClean="0"/>
              <a:t>Demostraciones en las bandas de 2.3, 5,7, 10 y 24 </a:t>
            </a:r>
            <a:r>
              <a:rPr lang="es-ES" sz="2200" dirty="0" err="1" smtClean="0"/>
              <a:t>GHz.</a:t>
            </a:r>
            <a:r>
              <a:rPr lang="es-ES" sz="2200" dirty="0" smtClean="0"/>
              <a:t> Damos las gracias a EA1BLA, EA3XU, EA5JF y EA5YB (24GHz), por poner sus equipos  y su saber hacer a disposición de los asistentes al Congreso.</a:t>
            </a:r>
          </a:p>
          <a:p>
            <a:pPr algn="just"/>
            <a:r>
              <a:rPr lang="es-ES" sz="2200" dirty="0" smtClean="0"/>
              <a:t>Mesa Redonda, de cuyas conclusiones se solicito a URE que se nombrara un Coordinador de µW. </a:t>
            </a:r>
          </a:p>
          <a:p>
            <a:r>
              <a:rPr lang="es-ES" sz="2200" dirty="0" smtClean="0"/>
              <a:t>De esta mesa redonda nace el embrión de los “Grupos de Trabajo de µW”</a:t>
            </a:r>
          </a:p>
          <a:p>
            <a:pPr algn="just"/>
            <a:r>
              <a:rPr lang="es-ES" sz="2200" dirty="0" smtClean="0"/>
              <a:t>Toni EA3BRA leyó la carta de Telecomunicaciones, en la que se nos reconocía el derecho a utilizar un determinado sector de las bandas de 2,3, 5,7y 10 GHz, previa solicitud y la correspondiente autorización, resultado del trabajo de Toni apoyado por la JDURE. </a:t>
            </a:r>
          </a:p>
          <a:p>
            <a:pPr algn="just"/>
            <a:r>
              <a:rPr lang="es-ES" sz="2200" dirty="0" smtClean="0"/>
              <a:t>Se consiguió que los tres candidatos a la Presidencia de URE, se comprometieran a seguir insistiendo a Telecomunicaciones la necesidad de ampliar el sector de banda concedido.</a:t>
            </a:r>
          </a:p>
        </p:txBody>
      </p:sp>
      <p:pic>
        <p:nvPicPr>
          <p:cNvPr id="2050" name="Picture 2" descr="C:\Users\Manel\Desktop\Capçalera µW 2012.jpg"/>
          <p:cNvPicPr>
            <a:picLocks noChangeAspect="1" noChangeArrowheads="1"/>
          </p:cNvPicPr>
          <p:nvPr/>
        </p:nvPicPr>
        <p:blipFill>
          <a:blip r:embed="rId2" cstate="print"/>
          <a:srcRect/>
          <a:stretch>
            <a:fillRect/>
          </a:stretch>
        </p:blipFill>
        <p:spPr bwMode="auto">
          <a:xfrm>
            <a:off x="467544" y="116632"/>
            <a:ext cx="8218488" cy="143986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ca-ES" dirty="0" err="1" smtClean="0"/>
              <a:t>aaa</a:t>
            </a:r>
            <a:endParaRPr lang="ca-ES" dirty="0"/>
          </a:p>
        </p:txBody>
      </p:sp>
      <p:sp>
        <p:nvSpPr>
          <p:cNvPr id="5" name="4 Marcador de contenido"/>
          <p:cNvSpPr>
            <a:spLocks noGrp="1"/>
          </p:cNvSpPr>
          <p:nvPr>
            <p:ph idx="1"/>
          </p:nvPr>
        </p:nvSpPr>
        <p:spPr>
          <a:xfrm>
            <a:off x="3059832" y="1700808"/>
            <a:ext cx="3312368" cy="4968552"/>
          </a:xfrm>
        </p:spPr>
        <p:txBody>
          <a:bodyPr>
            <a:normAutofit/>
          </a:bodyPr>
          <a:lstStyle/>
          <a:p>
            <a:pPr algn="ctr">
              <a:buNone/>
            </a:pPr>
            <a:endParaRPr lang="es-ES" sz="2400" dirty="0" smtClean="0"/>
          </a:p>
        </p:txBody>
      </p:sp>
      <p:pic>
        <p:nvPicPr>
          <p:cNvPr id="2050" name="Picture 2" descr="C:\Users\Manel\Desktop\Capçalera µW 2012.jpg"/>
          <p:cNvPicPr>
            <a:picLocks noChangeAspect="1" noChangeArrowheads="1"/>
          </p:cNvPicPr>
          <p:nvPr/>
        </p:nvPicPr>
        <p:blipFill>
          <a:blip r:embed="rId2" cstate="print"/>
          <a:srcRect/>
          <a:stretch>
            <a:fillRect/>
          </a:stretch>
        </p:blipFill>
        <p:spPr bwMode="auto">
          <a:xfrm>
            <a:off x="467544" y="116632"/>
            <a:ext cx="8218488" cy="1439862"/>
          </a:xfrm>
          <a:prstGeom prst="rect">
            <a:avLst/>
          </a:prstGeom>
          <a:noFill/>
        </p:spPr>
      </p:pic>
      <p:pic>
        <p:nvPicPr>
          <p:cNvPr id="1026" name="Picture 2" descr="C:\Users\Manel\Desktop\autorizacion_microondas p.jpg"/>
          <p:cNvPicPr>
            <a:picLocks noChangeAspect="1" noChangeArrowheads="1"/>
          </p:cNvPicPr>
          <p:nvPr/>
        </p:nvPicPr>
        <p:blipFill>
          <a:blip r:embed="rId3" cstate="print"/>
          <a:srcRect/>
          <a:stretch>
            <a:fillRect/>
          </a:stretch>
        </p:blipFill>
        <p:spPr bwMode="auto">
          <a:xfrm>
            <a:off x="2771800" y="1551046"/>
            <a:ext cx="3744416" cy="530695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ca-ES" dirty="0" err="1" smtClean="0"/>
              <a:t>aaa</a:t>
            </a:r>
            <a:endParaRPr lang="ca-ES" dirty="0"/>
          </a:p>
        </p:txBody>
      </p:sp>
      <p:sp>
        <p:nvSpPr>
          <p:cNvPr id="5" name="4 Marcador de contenido"/>
          <p:cNvSpPr>
            <a:spLocks noGrp="1"/>
          </p:cNvSpPr>
          <p:nvPr>
            <p:ph idx="1"/>
          </p:nvPr>
        </p:nvSpPr>
        <p:spPr>
          <a:xfrm>
            <a:off x="179512" y="1700808"/>
            <a:ext cx="8784976" cy="4968552"/>
          </a:xfrm>
        </p:spPr>
        <p:txBody>
          <a:bodyPr>
            <a:normAutofit/>
          </a:bodyPr>
          <a:lstStyle/>
          <a:p>
            <a:pPr algn="ctr">
              <a:buNone/>
            </a:pPr>
            <a:endParaRPr lang="es-ES" sz="2400" dirty="0" smtClean="0"/>
          </a:p>
        </p:txBody>
      </p:sp>
      <p:pic>
        <p:nvPicPr>
          <p:cNvPr id="2050" name="Picture 2" descr="C:\Users\Manel\Desktop\Capçalera µW 2012.jpg"/>
          <p:cNvPicPr>
            <a:picLocks noChangeAspect="1" noChangeArrowheads="1"/>
          </p:cNvPicPr>
          <p:nvPr/>
        </p:nvPicPr>
        <p:blipFill>
          <a:blip r:embed="rId2" cstate="print"/>
          <a:srcRect/>
          <a:stretch>
            <a:fillRect/>
          </a:stretch>
        </p:blipFill>
        <p:spPr bwMode="auto">
          <a:xfrm>
            <a:off x="467544" y="116632"/>
            <a:ext cx="8218488" cy="1439862"/>
          </a:xfrm>
          <a:prstGeom prst="rect">
            <a:avLst/>
          </a:prstGeom>
          <a:noFill/>
        </p:spPr>
      </p:pic>
      <p:pic>
        <p:nvPicPr>
          <p:cNvPr id="2" name="Picture 2" descr="C:\Users\Manel\Desktop\autorizacion_microondas detall.jpg"/>
          <p:cNvPicPr>
            <a:picLocks noChangeAspect="1" noChangeArrowheads="1"/>
          </p:cNvPicPr>
          <p:nvPr/>
        </p:nvPicPr>
        <p:blipFill>
          <a:blip r:embed="rId3" cstate="print"/>
          <a:srcRect/>
          <a:stretch>
            <a:fillRect/>
          </a:stretch>
        </p:blipFill>
        <p:spPr bwMode="auto">
          <a:xfrm>
            <a:off x="827584" y="1556793"/>
            <a:ext cx="7488831" cy="530120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ca-ES" dirty="0" err="1" smtClean="0"/>
              <a:t>aaa</a:t>
            </a:r>
            <a:endParaRPr lang="ca-ES" dirty="0"/>
          </a:p>
        </p:txBody>
      </p:sp>
      <p:sp>
        <p:nvSpPr>
          <p:cNvPr id="5" name="4 Marcador de contenido"/>
          <p:cNvSpPr>
            <a:spLocks noGrp="1"/>
          </p:cNvSpPr>
          <p:nvPr>
            <p:ph idx="1"/>
          </p:nvPr>
        </p:nvSpPr>
        <p:spPr>
          <a:xfrm>
            <a:off x="2267744" y="1700808"/>
            <a:ext cx="4176464" cy="4968552"/>
          </a:xfrm>
        </p:spPr>
        <p:txBody>
          <a:bodyPr>
            <a:normAutofit/>
          </a:bodyPr>
          <a:lstStyle/>
          <a:p>
            <a:pPr algn="ctr">
              <a:buNone/>
            </a:pPr>
            <a:endParaRPr lang="es-ES" sz="2400" dirty="0" smtClean="0"/>
          </a:p>
        </p:txBody>
      </p:sp>
      <p:pic>
        <p:nvPicPr>
          <p:cNvPr id="2050" name="Picture 2" descr="C:\Users\Manel\Desktop\Capçalera µW 2012.jpg"/>
          <p:cNvPicPr>
            <a:picLocks noChangeAspect="1" noChangeArrowheads="1"/>
          </p:cNvPicPr>
          <p:nvPr/>
        </p:nvPicPr>
        <p:blipFill>
          <a:blip r:embed="rId2" cstate="print"/>
          <a:srcRect/>
          <a:stretch>
            <a:fillRect/>
          </a:stretch>
        </p:blipFill>
        <p:spPr bwMode="auto">
          <a:xfrm>
            <a:off x="467544" y="116632"/>
            <a:ext cx="8218488" cy="1439862"/>
          </a:xfrm>
          <a:prstGeom prst="rect">
            <a:avLst/>
          </a:prstGeom>
          <a:noFill/>
        </p:spPr>
      </p:pic>
      <p:pic>
        <p:nvPicPr>
          <p:cNvPr id="1026" name="Picture 2" descr="C:\Users\Manel\Desktop\Autorizacion EA3FLX p.jpg"/>
          <p:cNvPicPr>
            <a:picLocks noChangeAspect="1" noChangeArrowheads="1"/>
          </p:cNvPicPr>
          <p:nvPr/>
        </p:nvPicPr>
        <p:blipFill>
          <a:blip r:embed="rId3" cstate="print"/>
          <a:srcRect/>
          <a:stretch>
            <a:fillRect/>
          </a:stretch>
        </p:blipFill>
        <p:spPr bwMode="auto">
          <a:xfrm>
            <a:off x="2051720" y="1538797"/>
            <a:ext cx="4536504" cy="531920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467544" y="1700808"/>
            <a:ext cx="8219256" cy="4896544"/>
          </a:xfrm>
        </p:spPr>
        <p:txBody>
          <a:bodyPr/>
          <a:lstStyle/>
          <a:p>
            <a:endParaRPr lang="ca-ES" dirty="0"/>
          </a:p>
        </p:txBody>
      </p:sp>
      <p:pic>
        <p:nvPicPr>
          <p:cNvPr id="2050" name="Picture 2" descr="C:\Users\Manel\Desktop\Capçalera µW 2012.jpg"/>
          <p:cNvPicPr>
            <a:picLocks noChangeAspect="1" noChangeArrowheads="1"/>
          </p:cNvPicPr>
          <p:nvPr/>
        </p:nvPicPr>
        <p:blipFill>
          <a:blip r:embed="rId2" cstate="print"/>
          <a:srcRect/>
          <a:stretch>
            <a:fillRect/>
          </a:stretch>
        </p:blipFill>
        <p:spPr bwMode="auto">
          <a:xfrm>
            <a:off x="467544" y="116632"/>
            <a:ext cx="8218488" cy="1439862"/>
          </a:xfrm>
          <a:prstGeom prst="rect">
            <a:avLst/>
          </a:prstGeom>
          <a:noFill/>
        </p:spPr>
      </p:pic>
      <p:graphicFrame>
        <p:nvGraphicFramePr>
          <p:cNvPr id="5" name="4 Tabla"/>
          <p:cNvGraphicFramePr>
            <a:graphicFrameLocks noGrp="1"/>
          </p:cNvGraphicFramePr>
          <p:nvPr/>
        </p:nvGraphicFramePr>
        <p:xfrm>
          <a:off x="107504" y="1772814"/>
          <a:ext cx="8893499" cy="4902025"/>
        </p:xfrm>
        <a:graphic>
          <a:graphicData uri="http://schemas.openxmlformats.org/drawingml/2006/table">
            <a:tbl>
              <a:tblPr firstRow="1" bandRow="1">
                <a:tableStyleId>{5C22544A-7EE6-4342-B048-85BDC9FD1C3A}</a:tableStyleId>
              </a:tblPr>
              <a:tblGrid>
                <a:gridCol w="1080120"/>
                <a:gridCol w="1054319"/>
                <a:gridCol w="1245090"/>
                <a:gridCol w="1012959"/>
                <a:gridCol w="1080121"/>
                <a:gridCol w="1080120"/>
                <a:gridCol w="1296143"/>
                <a:gridCol w="1044627"/>
              </a:tblGrid>
              <a:tr h="407518">
                <a:tc gridSpan="8">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S" sz="1900" b="0" i="1" u="none" strike="noStrike" dirty="0">
                          <a:solidFill>
                            <a:srgbClr val="000000"/>
                          </a:solidFill>
                          <a:latin typeface="Adobe Garamond Pro Bold" pitchFamily="18" charset="0"/>
                        </a:rPr>
                        <a:t>BANDAS DE </a:t>
                      </a:r>
                      <a:r>
                        <a:rPr lang="es-ES" sz="1900" b="0" i="1" u="none" strike="noStrike" dirty="0" smtClean="0">
                          <a:solidFill>
                            <a:srgbClr val="000000"/>
                          </a:solidFill>
                          <a:latin typeface="Adobe Garamond Pro Bold" pitchFamily="18" charset="0"/>
                        </a:rPr>
                        <a:t> FRECUENCIA, </a:t>
                      </a:r>
                      <a:r>
                        <a:rPr lang="es-ES" sz="1900" b="0" i="1" u="none" strike="noStrike" dirty="0">
                          <a:solidFill>
                            <a:srgbClr val="000000"/>
                          </a:solidFill>
                          <a:latin typeface="Adobe Garamond Pro Bold" pitchFamily="18" charset="0"/>
                        </a:rPr>
                        <a:t>SEGÚN LA IARU Y </a:t>
                      </a:r>
                      <a:r>
                        <a:rPr lang="es-ES" sz="1900" b="0" i="1" u="none" strike="noStrike" dirty="0" smtClean="0">
                          <a:solidFill>
                            <a:srgbClr val="000000"/>
                          </a:solidFill>
                          <a:latin typeface="Adobe Garamond Pro Bold" pitchFamily="18" charset="0"/>
                        </a:rPr>
                        <a:t>AUTORIZADAS POR </a:t>
                      </a:r>
                      <a:r>
                        <a:rPr lang="es-ES" sz="1900" b="0" i="1" u="none" strike="noStrike" dirty="0">
                          <a:solidFill>
                            <a:srgbClr val="000000"/>
                          </a:solidFill>
                          <a:latin typeface="Adobe Garamond Pro Bold" pitchFamily="18" charset="0"/>
                        </a:rPr>
                        <a:t>LA DGTEL</a:t>
                      </a:r>
                    </a:p>
                  </a:txBody>
                  <a:tcPr marL="0" marR="0" marT="0" marB="0" anchor="ctr"/>
                </a:tc>
                <a:tc hMerge="1">
                  <a:txBody>
                    <a:bodyPr/>
                    <a:lstStyle/>
                    <a:p>
                      <a:endParaRPr lang="ca-ES"/>
                    </a:p>
                  </a:txBody>
                  <a:tcPr/>
                </a:tc>
                <a:tc hMerge="1">
                  <a:txBody>
                    <a:bodyPr/>
                    <a:lstStyle/>
                    <a:p>
                      <a:endParaRPr lang="ca-ES"/>
                    </a:p>
                  </a:txBody>
                  <a:tcPr/>
                </a:tc>
                <a:tc hMerge="1">
                  <a:txBody>
                    <a:bodyPr/>
                    <a:lstStyle/>
                    <a:p>
                      <a:endParaRPr lang="ca-ES"/>
                    </a:p>
                  </a:txBody>
                  <a:tcPr/>
                </a:tc>
                <a:tc hMerge="1">
                  <a:txBody>
                    <a:bodyPr/>
                    <a:lstStyle/>
                    <a:p>
                      <a:endParaRPr lang="ca-ES"/>
                    </a:p>
                  </a:txBody>
                  <a:tcPr/>
                </a:tc>
                <a:tc hMerge="1">
                  <a:txBody>
                    <a:bodyPr/>
                    <a:lstStyle/>
                    <a:p>
                      <a:endParaRPr lang="ca-ES"/>
                    </a:p>
                  </a:txBody>
                  <a:tcPr/>
                </a:tc>
                <a:tc hMerge="1">
                  <a:txBody>
                    <a:bodyPr/>
                    <a:lstStyle/>
                    <a:p>
                      <a:endParaRPr lang="ca-ES"/>
                    </a:p>
                  </a:txBody>
                  <a:tcPr/>
                </a:tc>
                <a:tc hMerge="1">
                  <a:txBody>
                    <a:bodyPr/>
                    <a:lstStyle/>
                    <a:p>
                      <a:endParaRPr lang="ca-ES"/>
                    </a:p>
                  </a:txBody>
                  <a:tcPr/>
                </a:tc>
              </a:tr>
              <a:tr h="441573">
                <a:tc gridSpan="2">
                  <a:txBody>
                    <a:bodyPr/>
                    <a:lstStyle/>
                    <a:p>
                      <a:pPr algn="ctr" fontAlgn="ctr"/>
                      <a:r>
                        <a:rPr lang="es-ES" sz="1800" b="1" i="0" u="none" strike="noStrike" dirty="0">
                          <a:solidFill>
                            <a:srgbClr val="000000"/>
                          </a:solidFill>
                          <a:latin typeface="Calibri"/>
                        </a:rPr>
                        <a:t>BANDA DE </a:t>
                      </a:r>
                      <a:r>
                        <a:rPr lang="es-ES" sz="1800" b="1" i="0" u="none" strike="noStrike" dirty="0" smtClean="0">
                          <a:solidFill>
                            <a:srgbClr val="000000"/>
                          </a:solidFill>
                          <a:latin typeface="Calibri"/>
                        </a:rPr>
                        <a:t>VHF (MHz)</a:t>
                      </a:r>
                      <a:endParaRPr lang="es-ES" sz="1800" b="1" i="0" u="none" strike="noStrike" dirty="0">
                        <a:solidFill>
                          <a:srgbClr val="000000"/>
                        </a:solidFill>
                        <a:latin typeface="Calibri"/>
                      </a:endParaRPr>
                    </a:p>
                  </a:txBody>
                  <a:tcPr marL="0" marR="0" marT="0" marB="0" anchor="ctr"/>
                </a:tc>
                <a:tc hMerge="1">
                  <a:txBody>
                    <a:bodyPr/>
                    <a:lstStyle/>
                    <a:p>
                      <a:pPr algn="ctr" fontAlgn="ctr"/>
                      <a:endParaRPr lang="es-ES" sz="1400" b="1" i="0" u="none" strike="noStrike" dirty="0">
                        <a:solidFill>
                          <a:srgbClr val="000000"/>
                        </a:solidFill>
                        <a:latin typeface="Calibri"/>
                      </a:endParaRPr>
                    </a:p>
                  </a:txBody>
                  <a:tcPr marL="9525" marR="9525" marT="9525" marB="0" anchor="ctr"/>
                </a:tc>
                <a:tc gridSpan="2">
                  <a:txBody>
                    <a:bodyPr/>
                    <a:lstStyle/>
                    <a:p>
                      <a:pPr algn="ctr" fontAlgn="ctr"/>
                      <a:r>
                        <a:rPr lang="es-ES" sz="1800" b="1" i="0" u="none" strike="noStrike" dirty="0" smtClean="0">
                          <a:solidFill>
                            <a:srgbClr val="000000"/>
                          </a:solidFill>
                          <a:latin typeface="Calibri"/>
                        </a:rPr>
                        <a:t>BANDA </a:t>
                      </a:r>
                      <a:r>
                        <a:rPr lang="es-ES" sz="1800" b="1" i="0" u="none" strike="noStrike" dirty="0">
                          <a:solidFill>
                            <a:srgbClr val="000000"/>
                          </a:solidFill>
                          <a:latin typeface="Calibri"/>
                        </a:rPr>
                        <a:t>DE </a:t>
                      </a:r>
                      <a:r>
                        <a:rPr lang="es-ES" sz="1800" b="1" i="0" u="none" strike="noStrike" dirty="0" smtClean="0">
                          <a:solidFill>
                            <a:srgbClr val="000000"/>
                          </a:solidFill>
                          <a:latin typeface="Calibri"/>
                        </a:rPr>
                        <a:t>UHF (MHz)</a:t>
                      </a:r>
                      <a:endParaRPr lang="es-ES" sz="1800" b="1" i="0" u="none" strike="noStrike" dirty="0">
                        <a:solidFill>
                          <a:srgbClr val="000000"/>
                        </a:solidFill>
                        <a:latin typeface="Calibri"/>
                      </a:endParaRPr>
                    </a:p>
                  </a:txBody>
                  <a:tcPr marL="0" marR="0" marT="0" marB="0" anchor="ctr"/>
                </a:tc>
                <a:tc hMerge="1">
                  <a:txBody>
                    <a:bodyPr/>
                    <a:lstStyle/>
                    <a:p>
                      <a:endParaRPr lang="ca-ES"/>
                    </a:p>
                  </a:txBody>
                  <a:tcPr/>
                </a:tc>
                <a:tc gridSpan="2">
                  <a:txBody>
                    <a:bodyPr/>
                    <a:lstStyle/>
                    <a:p>
                      <a:pPr algn="ctr" fontAlgn="ctr"/>
                      <a:r>
                        <a:rPr lang="es-ES" sz="1800" b="1" i="0" u="none" strike="noStrike" dirty="0">
                          <a:solidFill>
                            <a:srgbClr val="000000"/>
                          </a:solidFill>
                          <a:latin typeface="Calibri"/>
                        </a:rPr>
                        <a:t>BANDA DE </a:t>
                      </a:r>
                      <a:r>
                        <a:rPr lang="es-ES" sz="1800" b="1" i="0" u="none" strike="noStrike" dirty="0" smtClean="0">
                          <a:solidFill>
                            <a:srgbClr val="000000"/>
                          </a:solidFill>
                          <a:latin typeface="Calibri"/>
                        </a:rPr>
                        <a:t>SHF (MHz)</a:t>
                      </a:r>
                      <a:endParaRPr lang="es-ES" sz="1800" b="1" i="0" u="none" strike="noStrike" dirty="0">
                        <a:solidFill>
                          <a:srgbClr val="000000"/>
                        </a:solidFill>
                        <a:latin typeface="Calibri"/>
                      </a:endParaRPr>
                    </a:p>
                  </a:txBody>
                  <a:tcPr marL="0" marR="0" marT="0" marB="0" anchor="ctr"/>
                </a:tc>
                <a:tc hMerge="1">
                  <a:txBody>
                    <a:bodyPr/>
                    <a:lstStyle/>
                    <a:p>
                      <a:endParaRPr lang="ca-ES"/>
                    </a:p>
                  </a:txBody>
                  <a:tcPr/>
                </a:tc>
                <a:tc gridSpan="2">
                  <a:txBody>
                    <a:bodyPr/>
                    <a:lstStyle/>
                    <a:p>
                      <a:pPr algn="ctr" fontAlgn="ctr"/>
                      <a:r>
                        <a:rPr lang="es-ES" sz="1800" b="1" i="0" u="none" strike="noStrike" dirty="0">
                          <a:solidFill>
                            <a:srgbClr val="000000"/>
                          </a:solidFill>
                          <a:latin typeface="Calibri"/>
                        </a:rPr>
                        <a:t>BANDA DE </a:t>
                      </a:r>
                      <a:r>
                        <a:rPr lang="es-ES" sz="1800" b="1" i="0" u="none" strike="noStrike" dirty="0" smtClean="0">
                          <a:solidFill>
                            <a:srgbClr val="000000"/>
                          </a:solidFill>
                          <a:latin typeface="Calibri"/>
                        </a:rPr>
                        <a:t>EHF (MHz)</a:t>
                      </a:r>
                      <a:endParaRPr lang="es-ES" sz="1800" b="1" i="0" u="none" strike="noStrike" dirty="0">
                        <a:solidFill>
                          <a:srgbClr val="000000"/>
                        </a:solidFill>
                        <a:latin typeface="Calibri"/>
                      </a:endParaRPr>
                    </a:p>
                  </a:txBody>
                  <a:tcPr marL="0" marR="0" marT="0" marB="0" anchor="ctr"/>
                </a:tc>
                <a:tc hMerge="1">
                  <a:txBody>
                    <a:bodyPr/>
                    <a:lstStyle/>
                    <a:p>
                      <a:endParaRPr lang="ca-ES"/>
                    </a:p>
                  </a:txBody>
                  <a:tcPr/>
                </a:tc>
              </a:tr>
              <a:tr h="519063">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800" b="1" i="0" u="none" strike="noStrike" dirty="0" smtClean="0">
                          <a:solidFill>
                            <a:srgbClr val="000000"/>
                          </a:solidFill>
                          <a:latin typeface="+mn-lt"/>
                        </a:rPr>
                        <a:t>Ondas Métricas</a:t>
                      </a:r>
                    </a:p>
                  </a:txBody>
                  <a:tcPr marL="0" marR="0" marT="0" marB="0" anchor="ctr"/>
                </a:tc>
                <a:tc hMerge="1">
                  <a:txBody>
                    <a:bodyPr/>
                    <a:lstStyle/>
                    <a:p>
                      <a:endParaRPr lang="ca-ES"/>
                    </a:p>
                  </a:txBody>
                  <a:tcPr/>
                </a:tc>
                <a:tc gridSpan="2">
                  <a:txBody>
                    <a:bodyPr/>
                    <a:lstStyle/>
                    <a:p>
                      <a:pPr lvl="0" algn="ctr" fontAlgn="ctr"/>
                      <a:r>
                        <a:rPr lang="es-ES" sz="1800" b="1" i="0" u="none" strike="noStrike" dirty="0" smtClean="0">
                          <a:solidFill>
                            <a:srgbClr val="000000"/>
                          </a:solidFill>
                          <a:latin typeface="+mn-lt"/>
                        </a:rPr>
                        <a:t>Ondas </a:t>
                      </a:r>
                      <a:r>
                        <a:rPr lang="es-ES" sz="1800" b="1" i="0" u="none" strike="noStrike" noProof="0" dirty="0" smtClean="0">
                          <a:solidFill>
                            <a:srgbClr val="000000"/>
                          </a:solidFill>
                          <a:latin typeface="+mn-lt"/>
                        </a:rPr>
                        <a:t>Decimétricas</a:t>
                      </a:r>
                      <a:endParaRPr lang="es-ES" sz="1800" b="1" i="0" u="none" strike="noStrike" noProof="0" dirty="0">
                        <a:solidFill>
                          <a:srgbClr val="000000"/>
                        </a:solidFill>
                        <a:latin typeface="Calibri"/>
                      </a:endParaRPr>
                    </a:p>
                  </a:txBody>
                  <a:tcPr marL="0" marR="0" marT="0" marB="0" anchor="ctr"/>
                </a:tc>
                <a:tc hMerge="1">
                  <a:txBody>
                    <a:bodyPr/>
                    <a:lstStyle/>
                    <a:p>
                      <a:endParaRPr lang="ca-ES"/>
                    </a:p>
                  </a:txBody>
                  <a:tcPr/>
                </a:tc>
                <a:tc gridSpan="2">
                  <a:txBody>
                    <a:bodyPr/>
                    <a:lstStyle/>
                    <a:p>
                      <a:pPr lvl="0" algn="ctr" fontAlgn="ctr"/>
                      <a:r>
                        <a:rPr lang="es-ES" sz="1800" b="1" i="0" u="none" strike="noStrike" dirty="0" smtClean="0">
                          <a:solidFill>
                            <a:srgbClr val="000000"/>
                          </a:solidFill>
                          <a:latin typeface="+mn-lt"/>
                        </a:rPr>
                        <a:t>Ondas Centimétricas</a:t>
                      </a:r>
                      <a:endParaRPr lang="es-ES" sz="1800" b="1" i="0" u="none" strike="noStrike" dirty="0">
                        <a:solidFill>
                          <a:srgbClr val="000000"/>
                        </a:solidFill>
                        <a:latin typeface="+mn-lt"/>
                      </a:endParaRPr>
                    </a:p>
                  </a:txBody>
                  <a:tcPr marL="0" marR="0" marT="0" marB="0" anchor="ctr"/>
                </a:tc>
                <a:tc hMerge="1">
                  <a:txBody>
                    <a:bodyPr/>
                    <a:lstStyle/>
                    <a:p>
                      <a:endParaRPr lang="ca-ES"/>
                    </a:p>
                  </a:txBody>
                  <a:tcPr/>
                </a:tc>
                <a:tc gridSpan="2">
                  <a:txBody>
                    <a:bodyPr/>
                    <a:lstStyle/>
                    <a:p>
                      <a:pPr lvl="0" algn="ctr" fontAlgn="ctr"/>
                      <a:r>
                        <a:rPr lang="es-ES" sz="1800" b="1" i="0" u="none" strike="noStrike" dirty="0" smtClean="0">
                          <a:solidFill>
                            <a:srgbClr val="000000"/>
                          </a:solidFill>
                          <a:latin typeface="+mn-lt"/>
                        </a:rPr>
                        <a:t>Ondas Milimétricas</a:t>
                      </a:r>
                      <a:endParaRPr lang="es-ES" sz="1800" b="1" i="0" u="none" strike="noStrike" dirty="0">
                        <a:solidFill>
                          <a:srgbClr val="000000"/>
                        </a:solidFill>
                        <a:latin typeface="+mn-lt"/>
                      </a:endParaRPr>
                    </a:p>
                  </a:txBody>
                  <a:tcPr marL="0" marR="0" marT="0" marB="0" anchor="ctr"/>
                </a:tc>
                <a:tc hMerge="1">
                  <a:txBody>
                    <a:bodyPr/>
                    <a:lstStyle/>
                    <a:p>
                      <a:endParaRPr lang="ca-ES"/>
                    </a:p>
                  </a:txBody>
                  <a:tcPr/>
                </a:tc>
              </a:tr>
              <a:tr h="441573">
                <a:tc>
                  <a:txBody>
                    <a:bodyPr/>
                    <a:lstStyle/>
                    <a:p>
                      <a:pPr algn="ctr" fontAlgn="ctr"/>
                      <a:r>
                        <a:rPr lang="es-ES" sz="1400" b="1" i="0" u="none" strike="noStrike" dirty="0">
                          <a:solidFill>
                            <a:srgbClr val="000000"/>
                          </a:solidFill>
                          <a:latin typeface="Calibri"/>
                        </a:rPr>
                        <a:t>IARU</a:t>
                      </a:r>
                    </a:p>
                  </a:txBody>
                  <a:tcPr marL="0" marR="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400" b="1" i="0" u="none" strike="noStrike" dirty="0" smtClean="0">
                          <a:solidFill>
                            <a:srgbClr val="000000"/>
                          </a:solidFill>
                          <a:latin typeface="+mn-lt"/>
                        </a:rPr>
                        <a:t>DGTEL</a:t>
                      </a:r>
                    </a:p>
                  </a:txBody>
                  <a:tcPr marL="0" marR="0" marT="0" marB="0" anchor="ctr"/>
                </a:tc>
                <a:tc>
                  <a:txBody>
                    <a:bodyPr/>
                    <a:lstStyle/>
                    <a:p>
                      <a:pPr algn="ctr" fontAlgn="ctr"/>
                      <a:r>
                        <a:rPr lang="es-ES" sz="1400" b="1" i="0" u="none" strike="noStrike" dirty="0">
                          <a:solidFill>
                            <a:srgbClr val="000000"/>
                          </a:solidFill>
                          <a:latin typeface="Calibri"/>
                        </a:rPr>
                        <a:t>IARU</a:t>
                      </a:r>
                    </a:p>
                  </a:txBody>
                  <a:tcPr marL="0" marR="0" marT="0" marB="0" anchor="ctr"/>
                </a:tc>
                <a:tc>
                  <a:txBody>
                    <a:bodyPr/>
                    <a:lstStyle/>
                    <a:p>
                      <a:pPr algn="ctr" fontAlgn="ctr"/>
                      <a:r>
                        <a:rPr lang="es-ES" sz="1400" b="1" i="0" u="none" strike="noStrike" dirty="0">
                          <a:solidFill>
                            <a:srgbClr val="000000"/>
                          </a:solidFill>
                          <a:latin typeface="Calibri"/>
                        </a:rPr>
                        <a:t>DGTEL</a:t>
                      </a:r>
                    </a:p>
                  </a:txBody>
                  <a:tcPr marL="0" marR="0" marT="0" marB="0" anchor="ctr"/>
                </a:tc>
                <a:tc>
                  <a:txBody>
                    <a:bodyPr/>
                    <a:lstStyle/>
                    <a:p>
                      <a:pPr algn="ctr" fontAlgn="ctr"/>
                      <a:r>
                        <a:rPr lang="es-ES" sz="1400" b="1" i="0" u="none" strike="noStrike" dirty="0">
                          <a:solidFill>
                            <a:srgbClr val="000000"/>
                          </a:solidFill>
                          <a:latin typeface="Calibri"/>
                        </a:rPr>
                        <a:t>IARU</a:t>
                      </a:r>
                    </a:p>
                  </a:txBody>
                  <a:tcPr marL="0" marR="0" marT="0" marB="0" anchor="ctr"/>
                </a:tc>
                <a:tc>
                  <a:txBody>
                    <a:bodyPr/>
                    <a:lstStyle/>
                    <a:p>
                      <a:pPr algn="ctr" fontAlgn="ctr"/>
                      <a:r>
                        <a:rPr lang="es-ES" sz="1400" b="1" i="0" u="none" strike="noStrike" dirty="0">
                          <a:solidFill>
                            <a:srgbClr val="000000"/>
                          </a:solidFill>
                          <a:latin typeface="Calibri"/>
                        </a:rPr>
                        <a:t>DGTEL</a:t>
                      </a:r>
                    </a:p>
                  </a:txBody>
                  <a:tcPr marL="0" marR="0" marT="0" marB="0" anchor="ctr"/>
                </a:tc>
                <a:tc>
                  <a:txBody>
                    <a:bodyPr/>
                    <a:lstStyle/>
                    <a:p>
                      <a:pPr algn="ctr" fontAlgn="ctr"/>
                      <a:r>
                        <a:rPr lang="es-ES" sz="1400" b="1" i="0" u="none" strike="noStrike" dirty="0">
                          <a:solidFill>
                            <a:srgbClr val="000000"/>
                          </a:solidFill>
                          <a:latin typeface="Calibri"/>
                        </a:rPr>
                        <a:t>IARU</a:t>
                      </a:r>
                    </a:p>
                  </a:txBody>
                  <a:tcPr marL="0" marR="0" marT="0" marB="0" anchor="ctr"/>
                </a:tc>
                <a:tc>
                  <a:txBody>
                    <a:bodyPr/>
                    <a:lstStyle/>
                    <a:p>
                      <a:pPr algn="ctr" fontAlgn="ctr"/>
                      <a:r>
                        <a:rPr lang="es-ES" sz="1400" b="1" i="0" u="none" strike="noStrike" dirty="0">
                          <a:solidFill>
                            <a:srgbClr val="000000"/>
                          </a:solidFill>
                          <a:latin typeface="Calibri"/>
                        </a:rPr>
                        <a:t>DGTEL</a:t>
                      </a:r>
                    </a:p>
                  </a:txBody>
                  <a:tcPr marL="0" marR="0" marT="0" marB="0" anchor="ctr"/>
                </a:tc>
              </a:tr>
              <a:tr h="441573">
                <a:tc>
                  <a:txBody>
                    <a:bodyPr/>
                    <a:lstStyle/>
                    <a:p>
                      <a:pPr algn="ctr" fontAlgn="ctr"/>
                      <a:r>
                        <a:rPr lang="es-ES" sz="1100" b="1" i="0" u="none" strike="noStrike" dirty="0">
                          <a:solidFill>
                            <a:srgbClr val="000000"/>
                          </a:solidFill>
                          <a:latin typeface="Calibri"/>
                        </a:rPr>
                        <a:t>50 a 54</a:t>
                      </a:r>
                    </a:p>
                  </a:txBody>
                  <a:tcPr marL="0" marR="0" marT="0" marB="0" anchor="ctr"/>
                </a:tc>
                <a:tc>
                  <a:txBody>
                    <a:bodyPr/>
                    <a:lstStyle/>
                    <a:p>
                      <a:pPr algn="ctr" fontAlgn="ctr"/>
                      <a:r>
                        <a:rPr lang="es-ES" sz="1100" b="1" i="0" u="none" strike="noStrike" dirty="0" smtClean="0">
                          <a:solidFill>
                            <a:srgbClr val="FF0000"/>
                          </a:solidFill>
                          <a:latin typeface="Calibri"/>
                        </a:rPr>
                        <a:t>50 a 52</a:t>
                      </a:r>
                      <a:endParaRPr lang="es-ES" sz="1100" b="1" i="0" u="none" strike="noStrike" dirty="0">
                        <a:solidFill>
                          <a:srgbClr val="FF0000"/>
                        </a:solidFill>
                        <a:latin typeface="Calibri"/>
                      </a:endParaRPr>
                    </a:p>
                  </a:txBody>
                  <a:tcPr marL="0" marR="0" marT="0" marB="0" anchor="ctr">
                    <a:solidFill>
                      <a:srgbClr val="FFFF00"/>
                    </a:solidFill>
                  </a:tcPr>
                </a:tc>
                <a:tc>
                  <a:txBody>
                    <a:bodyPr/>
                    <a:lstStyle/>
                    <a:p>
                      <a:pPr algn="ctr" fontAlgn="ctr"/>
                      <a:r>
                        <a:rPr lang="es-ES" sz="1100" b="1" i="0" u="none" strike="noStrike">
                          <a:solidFill>
                            <a:srgbClr val="000000"/>
                          </a:solidFill>
                          <a:latin typeface="Calibri"/>
                        </a:rPr>
                        <a:t>430 a 440</a:t>
                      </a:r>
                    </a:p>
                  </a:txBody>
                  <a:tcPr marL="0" marR="0" marT="0" marB="0" anchor="ctr"/>
                </a:tc>
                <a:tc>
                  <a:txBody>
                    <a:bodyPr/>
                    <a:lstStyle/>
                    <a:p>
                      <a:pPr algn="ctr" fontAlgn="ctr"/>
                      <a:r>
                        <a:rPr lang="es-ES" sz="1100" b="1" i="0" u="none" strike="noStrike">
                          <a:solidFill>
                            <a:srgbClr val="000000"/>
                          </a:solidFill>
                          <a:latin typeface="Calibri"/>
                        </a:rPr>
                        <a:t>430 a 440</a:t>
                      </a:r>
                    </a:p>
                  </a:txBody>
                  <a:tcPr marL="0" marR="0" marT="0" marB="0" anchor="ctr"/>
                </a:tc>
                <a:tc>
                  <a:txBody>
                    <a:bodyPr/>
                    <a:lstStyle/>
                    <a:p>
                      <a:pPr algn="ctr" fontAlgn="ctr"/>
                      <a:r>
                        <a:rPr lang="es-ES" sz="1100" b="1" i="0" u="none" strike="noStrike" dirty="0" smtClean="0">
                          <a:solidFill>
                            <a:srgbClr val="000000"/>
                          </a:solidFill>
                          <a:latin typeface="Calibri"/>
                        </a:rPr>
                        <a:t>3.300  </a:t>
                      </a:r>
                      <a:r>
                        <a:rPr lang="es-ES" sz="1100" b="1" i="0" u="none" strike="noStrike" dirty="0">
                          <a:solidFill>
                            <a:srgbClr val="000000"/>
                          </a:solidFill>
                          <a:latin typeface="Calibri"/>
                        </a:rPr>
                        <a:t>a </a:t>
                      </a:r>
                      <a:r>
                        <a:rPr lang="es-ES" sz="1100" b="1" i="0" u="none" strike="noStrike" dirty="0" smtClean="0">
                          <a:solidFill>
                            <a:srgbClr val="000000"/>
                          </a:solidFill>
                          <a:latin typeface="Calibri"/>
                        </a:rPr>
                        <a:t>3.500</a:t>
                      </a:r>
                      <a:endParaRPr lang="es-ES" sz="1100" b="1" i="0" u="none" strike="noStrike" dirty="0">
                        <a:solidFill>
                          <a:srgbClr val="000000"/>
                        </a:solidFill>
                        <a:latin typeface="Calibri"/>
                      </a:endParaRPr>
                    </a:p>
                  </a:txBody>
                  <a:tcPr marL="0" marR="0" marT="0" marB="0" anchor="ctr"/>
                </a:tc>
                <a:tc>
                  <a:txBody>
                    <a:bodyPr/>
                    <a:lstStyle/>
                    <a:p>
                      <a:pPr algn="ctr" fontAlgn="ctr"/>
                      <a:r>
                        <a:rPr lang="es-ES" sz="1100" b="1" i="0" u="none" strike="noStrike" dirty="0">
                          <a:solidFill>
                            <a:srgbClr val="FF0000"/>
                          </a:solidFill>
                          <a:latin typeface="Calibri"/>
                        </a:rPr>
                        <a:t>0</a:t>
                      </a:r>
                    </a:p>
                  </a:txBody>
                  <a:tcPr marL="0" marR="0" marT="0" marB="0" anchor="ctr">
                    <a:solidFill>
                      <a:srgbClr val="FFFF00"/>
                    </a:solidFill>
                  </a:tcPr>
                </a:tc>
                <a:tc>
                  <a:txBody>
                    <a:bodyPr/>
                    <a:lstStyle/>
                    <a:p>
                      <a:pPr algn="ctr" fontAlgn="ctr"/>
                      <a:r>
                        <a:rPr lang="es-ES" sz="1100" b="1" i="0" u="none" strike="noStrike" dirty="0">
                          <a:solidFill>
                            <a:srgbClr val="000000"/>
                          </a:solidFill>
                          <a:latin typeface="Calibri"/>
                        </a:rPr>
                        <a:t>47.000 </a:t>
                      </a:r>
                      <a:r>
                        <a:rPr lang="es-ES" sz="1100" b="1" i="0" u="none" strike="noStrike" dirty="0" smtClean="0">
                          <a:solidFill>
                            <a:srgbClr val="000000"/>
                          </a:solidFill>
                          <a:latin typeface="Calibri"/>
                        </a:rPr>
                        <a:t>a </a:t>
                      </a:r>
                      <a:r>
                        <a:rPr lang="es-ES" sz="1100" b="1" i="0" u="none" strike="noStrike" dirty="0">
                          <a:solidFill>
                            <a:srgbClr val="000000"/>
                          </a:solidFill>
                          <a:latin typeface="Calibri"/>
                        </a:rPr>
                        <a:t>47.200</a:t>
                      </a:r>
                    </a:p>
                  </a:txBody>
                  <a:tcPr marL="0" marR="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000000"/>
                          </a:solidFill>
                          <a:latin typeface="+mn-lt"/>
                        </a:rPr>
                        <a:t>47.000 a 47.200</a:t>
                      </a:r>
                      <a:r>
                        <a:rPr lang="es-ES" sz="1100" b="1" i="0" u="none" strike="noStrike" dirty="0" smtClean="0">
                          <a:solidFill>
                            <a:srgbClr val="000000"/>
                          </a:solidFill>
                          <a:latin typeface="Calibri"/>
                        </a:rPr>
                        <a:t> </a:t>
                      </a:r>
                      <a:endParaRPr lang="es-ES" sz="1100" b="1" i="0" u="none" strike="noStrike" dirty="0">
                        <a:solidFill>
                          <a:srgbClr val="000000"/>
                        </a:solidFill>
                        <a:latin typeface="Calibri"/>
                      </a:endParaRPr>
                    </a:p>
                  </a:txBody>
                  <a:tcPr marL="0" marR="0" marT="0" marB="0" anchor="ctr"/>
                </a:tc>
              </a:tr>
              <a:tr h="441573">
                <a:tc>
                  <a:txBody>
                    <a:bodyPr/>
                    <a:lstStyle/>
                    <a:p>
                      <a:pPr algn="ctr" fontAlgn="ctr"/>
                      <a:r>
                        <a:rPr lang="es-ES" sz="1100" b="1" i="0" u="none" strike="noStrike" dirty="0">
                          <a:solidFill>
                            <a:srgbClr val="000000"/>
                          </a:solidFill>
                          <a:latin typeface="Calibri"/>
                        </a:rPr>
                        <a:t>70 a 70,5</a:t>
                      </a:r>
                    </a:p>
                  </a:txBody>
                  <a:tcPr marL="0" marR="0" marT="0" marB="0" anchor="ctr"/>
                </a:tc>
                <a:tc>
                  <a:txBody>
                    <a:bodyPr/>
                    <a:lstStyle/>
                    <a:p>
                      <a:pPr algn="ctr" fontAlgn="ctr"/>
                      <a:r>
                        <a:rPr lang="es-ES" sz="1100" b="1" i="0" u="none" strike="noStrike" dirty="0" smtClean="0">
                          <a:solidFill>
                            <a:srgbClr val="FF0000"/>
                          </a:solidFill>
                          <a:latin typeface="Calibri"/>
                        </a:rPr>
                        <a:t>70,15 a 70,2</a:t>
                      </a:r>
                      <a:endParaRPr lang="es-ES" sz="1100" b="1" i="0" u="none" strike="noStrike" dirty="0">
                        <a:solidFill>
                          <a:srgbClr val="FF0000"/>
                        </a:solidFill>
                        <a:latin typeface="Calibri"/>
                      </a:endParaRPr>
                    </a:p>
                  </a:txBody>
                  <a:tcPr marL="0" marR="0" marT="0" marB="0" anchor="ctr">
                    <a:solidFill>
                      <a:srgbClr val="FFFF99"/>
                    </a:solidFill>
                  </a:tcPr>
                </a:tc>
                <a:tc>
                  <a:txBody>
                    <a:bodyPr/>
                    <a:lstStyle/>
                    <a:p>
                      <a:pPr algn="ctr" fontAlgn="ctr"/>
                      <a:r>
                        <a:rPr lang="es-ES" sz="1100" b="1" i="0" u="none" strike="noStrike" dirty="0" smtClean="0">
                          <a:solidFill>
                            <a:srgbClr val="000000"/>
                          </a:solidFill>
                          <a:latin typeface="Calibri"/>
                        </a:rPr>
                        <a:t>1.240 a 1.300</a:t>
                      </a:r>
                      <a:endParaRPr lang="es-ES" sz="1100" b="1" i="0" u="none" strike="noStrike" dirty="0">
                        <a:solidFill>
                          <a:srgbClr val="000000"/>
                        </a:solidFill>
                        <a:latin typeface="Calibri"/>
                      </a:endParaRPr>
                    </a:p>
                  </a:txBody>
                  <a:tcPr marL="0" marR="0" marT="0" marB="0" anchor="ctr"/>
                </a:tc>
                <a:tc>
                  <a:txBody>
                    <a:bodyPr/>
                    <a:lstStyle/>
                    <a:p>
                      <a:pPr algn="ctr" fontAlgn="ctr"/>
                      <a:r>
                        <a:rPr lang="es-ES" sz="1100" b="1" i="0" u="none" strike="noStrike" dirty="0" smtClean="0">
                          <a:solidFill>
                            <a:srgbClr val="000000"/>
                          </a:solidFill>
                          <a:latin typeface="Calibri"/>
                        </a:rPr>
                        <a:t>1.240 </a:t>
                      </a:r>
                      <a:r>
                        <a:rPr lang="es-ES" sz="1100" b="1" i="0" u="none" strike="noStrike" dirty="0">
                          <a:solidFill>
                            <a:srgbClr val="000000"/>
                          </a:solidFill>
                          <a:latin typeface="Calibri"/>
                        </a:rPr>
                        <a:t>a </a:t>
                      </a:r>
                      <a:r>
                        <a:rPr lang="es-ES" sz="1100" b="1" i="0" u="none" strike="noStrike" dirty="0" smtClean="0">
                          <a:solidFill>
                            <a:srgbClr val="000000"/>
                          </a:solidFill>
                          <a:latin typeface="Calibri"/>
                        </a:rPr>
                        <a:t>1.300</a:t>
                      </a:r>
                      <a:endParaRPr lang="es-ES" sz="1100" b="1" i="0" u="none" strike="noStrike" dirty="0">
                        <a:solidFill>
                          <a:srgbClr val="000000"/>
                        </a:solidFill>
                        <a:latin typeface="Calibri"/>
                      </a:endParaRPr>
                    </a:p>
                  </a:txBody>
                  <a:tcPr marL="0" marR="0" marT="0" marB="0" anchor="ctr"/>
                </a:tc>
                <a:tc>
                  <a:txBody>
                    <a:bodyPr/>
                    <a:lstStyle/>
                    <a:p>
                      <a:pPr algn="ctr" fontAlgn="ctr"/>
                      <a:r>
                        <a:rPr lang="es-ES" sz="1100" b="1" i="0" u="none" strike="noStrike" dirty="0" smtClean="0">
                          <a:solidFill>
                            <a:srgbClr val="000000"/>
                          </a:solidFill>
                          <a:latin typeface="Calibri"/>
                        </a:rPr>
                        <a:t>5.650 </a:t>
                      </a:r>
                      <a:r>
                        <a:rPr lang="es-ES" sz="1100" b="1" i="0" u="none" strike="noStrike" dirty="0">
                          <a:solidFill>
                            <a:srgbClr val="000000"/>
                          </a:solidFill>
                          <a:latin typeface="Calibri"/>
                        </a:rPr>
                        <a:t>a </a:t>
                      </a:r>
                      <a:r>
                        <a:rPr lang="es-ES" sz="1100" b="1" i="0" u="none" strike="noStrike" dirty="0" smtClean="0">
                          <a:solidFill>
                            <a:srgbClr val="000000"/>
                          </a:solidFill>
                          <a:latin typeface="Calibri"/>
                        </a:rPr>
                        <a:t>5.850</a:t>
                      </a:r>
                      <a:endParaRPr lang="es-ES" sz="1100" b="1" i="0" u="none" strike="noStrike" dirty="0">
                        <a:solidFill>
                          <a:srgbClr val="000000"/>
                        </a:solidFill>
                        <a:latin typeface="Calibri"/>
                      </a:endParaRPr>
                    </a:p>
                  </a:txBody>
                  <a:tcPr marL="0" marR="0" marT="0" marB="0" anchor="ctr"/>
                </a:tc>
                <a:tc>
                  <a:txBody>
                    <a:bodyPr/>
                    <a:lstStyle/>
                    <a:p>
                      <a:pPr algn="ctr" fontAlgn="ctr"/>
                      <a:r>
                        <a:rPr lang="es-ES" sz="1100" b="1" i="0" u="none" strike="noStrike" dirty="0" smtClean="0">
                          <a:solidFill>
                            <a:srgbClr val="FF0000"/>
                          </a:solidFill>
                          <a:latin typeface="Calibri"/>
                        </a:rPr>
                        <a:t>5.760 a 5.762</a:t>
                      </a:r>
                      <a:r>
                        <a:rPr lang="es-ES" sz="1100" b="1" i="0" u="none" strike="noStrike" dirty="0">
                          <a:solidFill>
                            <a:srgbClr val="FF0000"/>
                          </a:solidFill>
                          <a:latin typeface="Calibri"/>
                        </a:rPr>
                        <a:t> </a:t>
                      </a:r>
                    </a:p>
                  </a:txBody>
                  <a:tcPr marL="0" marR="0" marT="0" marB="0" anchor="ctr">
                    <a:solidFill>
                      <a:srgbClr val="FFFF99"/>
                    </a:solidFill>
                  </a:tcPr>
                </a:tc>
                <a:tc>
                  <a:txBody>
                    <a:bodyPr/>
                    <a:lstStyle/>
                    <a:p>
                      <a:pPr algn="ctr" fontAlgn="ctr"/>
                      <a:r>
                        <a:rPr lang="es-ES" sz="1100" b="1" i="0" u="none" strike="noStrike">
                          <a:solidFill>
                            <a:srgbClr val="000000"/>
                          </a:solidFill>
                          <a:latin typeface="Calibri"/>
                        </a:rPr>
                        <a:t>75.500 a 81.500</a:t>
                      </a:r>
                    </a:p>
                  </a:txBody>
                  <a:tcPr marL="0" marR="0" marT="0" marB="0" anchor="ctr"/>
                </a:tc>
                <a:tc>
                  <a:txBody>
                    <a:bodyPr/>
                    <a:lstStyle/>
                    <a:p>
                      <a:pPr algn="ctr" fontAlgn="ctr"/>
                      <a:r>
                        <a:rPr lang="es-ES" sz="1100" b="1" i="0" u="none" strike="noStrike" dirty="0" smtClean="0">
                          <a:solidFill>
                            <a:srgbClr val="000000"/>
                          </a:solidFill>
                          <a:latin typeface="+mn-lt"/>
                        </a:rPr>
                        <a:t>??? </a:t>
                      </a:r>
                      <a:endParaRPr lang="es-ES" sz="1100" b="1" i="0" u="none" strike="noStrike" dirty="0">
                        <a:solidFill>
                          <a:srgbClr val="000000"/>
                        </a:solidFill>
                        <a:latin typeface="+mn-lt"/>
                      </a:endParaRPr>
                    </a:p>
                  </a:txBody>
                  <a:tcPr marL="0" marR="0" marT="0" marB="0" anchor="ctr"/>
                </a:tc>
              </a:tr>
              <a:tr h="442002">
                <a:tc>
                  <a:txBody>
                    <a:bodyPr/>
                    <a:lstStyle/>
                    <a:p>
                      <a:pPr algn="ctr" fontAlgn="ctr"/>
                      <a:r>
                        <a:rPr lang="es-ES" sz="1100" b="1" i="0" u="none" strike="noStrike">
                          <a:solidFill>
                            <a:srgbClr val="000000"/>
                          </a:solidFill>
                          <a:latin typeface="Calibri"/>
                        </a:rPr>
                        <a:t>144 a 146</a:t>
                      </a:r>
                    </a:p>
                  </a:txBody>
                  <a:tcPr marL="0" marR="0" marT="0" marB="0" anchor="ctr"/>
                </a:tc>
                <a:tc>
                  <a:txBody>
                    <a:bodyPr/>
                    <a:lstStyle/>
                    <a:p>
                      <a:pPr algn="ctr" fontAlgn="ctr"/>
                      <a:r>
                        <a:rPr lang="es-ES" sz="1100" b="1" i="0" u="none" strike="noStrike" dirty="0" smtClean="0">
                          <a:solidFill>
                            <a:srgbClr val="000000"/>
                          </a:solidFill>
                          <a:latin typeface="Calibri"/>
                        </a:rPr>
                        <a:t>144 a 146</a:t>
                      </a:r>
                      <a:endParaRPr lang="es-ES" sz="1100" b="1" i="0" u="none" strike="noStrike" dirty="0">
                        <a:solidFill>
                          <a:srgbClr val="000000"/>
                        </a:solidFill>
                        <a:latin typeface="Calibri"/>
                      </a:endParaRPr>
                    </a:p>
                  </a:txBody>
                  <a:tcPr marL="0" marR="0" marT="0" marB="0" anchor="ctr"/>
                </a:tc>
                <a:tc>
                  <a:txBody>
                    <a:bodyPr/>
                    <a:lstStyle/>
                    <a:p>
                      <a:pPr algn="ctr" fontAlgn="ctr"/>
                      <a:r>
                        <a:rPr lang="es-ES" sz="1100" b="1" i="0" u="none" strike="noStrike" smtClean="0">
                          <a:solidFill>
                            <a:srgbClr val="000000"/>
                          </a:solidFill>
                          <a:latin typeface="Calibri"/>
                        </a:rPr>
                        <a:t>2.300 </a:t>
                      </a:r>
                      <a:r>
                        <a:rPr lang="es-ES" sz="1100" b="1" i="0" u="none" strike="noStrike" dirty="0">
                          <a:solidFill>
                            <a:srgbClr val="000000"/>
                          </a:solidFill>
                          <a:latin typeface="Calibri"/>
                        </a:rPr>
                        <a:t>a </a:t>
                      </a:r>
                      <a:r>
                        <a:rPr lang="es-ES" sz="1100" b="1" i="0" u="none" strike="noStrike" dirty="0" smtClean="0">
                          <a:solidFill>
                            <a:srgbClr val="000000"/>
                          </a:solidFill>
                          <a:latin typeface="Calibri"/>
                        </a:rPr>
                        <a:t>2.450</a:t>
                      </a:r>
                      <a:endParaRPr lang="es-ES" sz="1100" b="1" i="0" u="none" strike="noStrike" dirty="0">
                        <a:solidFill>
                          <a:srgbClr val="000000"/>
                        </a:solidFill>
                        <a:latin typeface="Calibri"/>
                      </a:endParaRPr>
                    </a:p>
                  </a:txBody>
                  <a:tcPr marL="0" marR="0" marT="0" marB="0" anchor="ctr"/>
                </a:tc>
                <a:tc>
                  <a:txBody>
                    <a:bodyPr/>
                    <a:lstStyle/>
                    <a:p>
                      <a:pPr algn="ctr" fontAlgn="ctr"/>
                      <a:r>
                        <a:rPr lang="es-ES" sz="1100" b="1" i="0" u="none" strike="noStrike" dirty="0" smtClean="0">
                          <a:solidFill>
                            <a:srgbClr val="FF0000"/>
                          </a:solidFill>
                          <a:latin typeface="Calibri"/>
                        </a:rPr>
                        <a:t>2.320 </a:t>
                      </a:r>
                      <a:r>
                        <a:rPr lang="es-ES" sz="1100" b="1" i="0" u="none" strike="noStrike" dirty="0">
                          <a:solidFill>
                            <a:srgbClr val="FF0000"/>
                          </a:solidFill>
                          <a:latin typeface="Calibri"/>
                        </a:rPr>
                        <a:t>a </a:t>
                      </a:r>
                      <a:r>
                        <a:rPr lang="es-ES" sz="1100" b="1" i="0" u="none" strike="noStrike" dirty="0" smtClean="0">
                          <a:solidFill>
                            <a:srgbClr val="FF0000"/>
                          </a:solidFill>
                          <a:latin typeface="Calibri"/>
                        </a:rPr>
                        <a:t>2.322</a:t>
                      </a:r>
                      <a:endParaRPr lang="es-ES" sz="1100" b="1" i="0" u="none" strike="noStrike" dirty="0">
                        <a:solidFill>
                          <a:srgbClr val="FF0000"/>
                        </a:solidFill>
                        <a:latin typeface="Calibri"/>
                      </a:endParaRPr>
                    </a:p>
                  </a:txBody>
                  <a:tcPr marL="0" marR="0" marT="0" marB="0" anchor="ctr">
                    <a:solidFill>
                      <a:srgbClr val="FFFF00"/>
                    </a:solidFill>
                  </a:tcPr>
                </a:tc>
                <a:tc>
                  <a:txBody>
                    <a:bodyPr/>
                    <a:lstStyle/>
                    <a:p>
                      <a:pPr algn="ctr" fontAlgn="ctr"/>
                      <a:r>
                        <a:rPr lang="es-ES" sz="1100" b="1" i="0" u="none" strike="noStrike">
                          <a:solidFill>
                            <a:srgbClr val="000000"/>
                          </a:solidFill>
                          <a:latin typeface="Calibri"/>
                        </a:rPr>
                        <a:t>10.000 a 10.500</a:t>
                      </a:r>
                    </a:p>
                  </a:txBody>
                  <a:tcPr marL="0" marR="0" marT="0" marB="0" anchor="ctr"/>
                </a:tc>
                <a:tc>
                  <a:txBody>
                    <a:bodyPr/>
                    <a:lstStyle/>
                    <a:p>
                      <a:pPr algn="ctr" fontAlgn="ctr"/>
                      <a:r>
                        <a:rPr lang="es-ES" sz="1100" b="1" i="0" u="none" strike="noStrike" dirty="0" smtClean="0">
                          <a:solidFill>
                            <a:srgbClr val="FF0000"/>
                          </a:solidFill>
                          <a:latin typeface="Calibri"/>
                        </a:rPr>
                        <a:t>10.368 a 10.370</a:t>
                      </a:r>
                      <a:r>
                        <a:rPr lang="es-ES" sz="1100" b="1" i="0" u="none" strike="noStrike" dirty="0">
                          <a:solidFill>
                            <a:srgbClr val="000000"/>
                          </a:solidFill>
                          <a:latin typeface="Calibri"/>
                        </a:rPr>
                        <a:t> </a:t>
                      </a:r>
                    </a:p>
                  </a:txBody>
                  <a:tcPr marL="0" marR="0" marT="0" marB="0" anchor="ctr">
                    <a:solidFill>
                      <a:srgbClr val="FFFF00"/>
                    </a:solidFill>
                  </a:tcPr>
                </a:tc>
                <a:tc>
                  <a:txBody>
                    <a:bodyPr/>
                    <a:lstStyle/>
                    <a:p>
                      <a:pPr algn="ctr" fontAlgn="ctr"/>
                      <a:r>
                        <a:rPr lang="es-ES" sz="1100" b="1" i="0" u="none" strike="noStrike">
                          <a:solidFill>
                            <a:srgbClr val="000000"/>
                          </a:solidFill>
                          <a:latin typeface="Calibri"/>
                        </a:rPr>
                        <a:t>119.980 a 120.020</a:t>
                      </a:r>
                    </a:p>
                  </a:txBody>
                  <a:tcPr marL="0" marR="0" marT="0" marB="0" anchor="ctr"/>
                </a:tc>
                <a:tc>
                  <a:txBody>
                    <a:bodyPr/>
                    <a:lstStyle/>
                    <a:p>
                      <a:pPr algn="ctr" fontAlgn="ctr"/>
                      <a:r>
                        <a:rPr lang="es-ES" sz="1100" b="1" i="0" u="none" strike="noStrike" dirty="0" smtClean="0">
                          <a:solidFill>
                            <a:srgbClr val="000000"/>
                          </a:solidFill>
                          <a:latin typeface="+mn-lt"/>
                        </a:rPr>
                        <a:t>??? </a:t>
                      </a:r>
                      <a:endParaRPr lang="es-ES" sz="1100" b="1" i="0" u="none" strike="noStrike" dirty="0">
                        <a:solidFill>
                          <a:srgbClr val="000000"/>
                        </a:solidFill>
                        <a:latin typeface="+mn-lt"/>
                      </a:endParaRPr>
                    </a:p>
                  </a:txBody>
                  <a:tcPr marL="0" marR="0" marT="0" marB="0" anchor="ctr"/>
                </a:tc>
              </a:tr>
              <a:tr h="442002">
                <a:tc>
                  <a:txBody>
                    <a:bodyPr/>
                    <a:lstStyle/>
                    <a:p>
                      <a:pPr algn="ctr" fontAlgn="ctr"/>
                      <a:r>
                        <a:rPr lang="es-ES" sz="1100" b="1" i="0" u="none" strike="noStrike">
                          <a:solidFill>
                            <a:srgbClr val="000000"/>
                          </a:solidFill>
                          <a:latin typeface="Calibri"/>
                        </a:rPr>
                        <a:t> </a:t>
                      </a:r>
                    </a:p>
                  </a:txBody>
                  <a:tcPr marL="0" marR="0" marT="0" marB="0" anchor="ctr"/>
                </a:tc>
                <a:tc>
                  <a:txBody>
                    <a:bodyPr/>
                    <a:lstStyle/>
                    <a:p>
                      <a:pPr algn="ctr" fontAlgn="ctr"/>
                      <a:endParaRPr lang="es-ES" sz="1100" b="1" i="0" u="none" strike="noStrike">
                        <a:solidFill>
                          <a:srgbClr val="000000"/>
                        </a:solidFill>
                        <a:latin typeface="Calibri"/>
                      </a:endParaRPr>
                    </a:p>
                  </a:txBody>
                  <a:tcPr marL="0" marR="0" marT="0" marB="0" anchor="ctr"/>
                </a:tc>
                <a:tc>
                  <a:txBody>
                    <a:bodyPr/>
                    <a:lstStyle/>
                    <a:p>
                      <a:pPr algn="ctr" fontAlgn="ctr"/>
                      <a:r>
                        <a:rPr lang="es-ES" sz="1100" b="1" i="0" u="none" strike="noStrike">
                          <a:solidFill>
                            <a:srgbClr val="000000"/>
                          </a:solidFill>
                          <a:latin typeface="Calibri"/>
                        </a:rPr>
                        <a:t> </a:t>
                      </a:r>
                    </a:p>
                  </a:txBody>
                  <a:tcPr marL="0" marR="0" marT="0" marB="0" anchor="ctr"/>
                </a:tc>
                <a:tc>
                  <a:txBody>
                    <a:bodyPr/>
                    <a:lstStyle/>
                    <a:p>
                      <a:pPr algn="ctr" fontAlgn="ctr"/>
                      <a:r>
                        <a:rPr lang="es-ES" sz="1100" b="1" i="0" u="none" strike="noStrike" dirty="0">
                          <a:solidFill>
                            <a:srgbClr val="000000"/>
                          </a:solidFill>
                          <a:latin typeface="Calibri"/>
                        </a:rPr>
                        <a:t> </a:t>
                      </a:r>
                    </a:p>
                  </a:txBody>
                  <a:tcPr marL="0" marR="0" marT="0" marB="0" anchor="ctr"/>
                </a:tc>
                <a:tc>
                  <a:txBody>
                    <a:bodyPr/>
                    <a:lstStyle/>
                    <a:p>
                      <a:pPr algn="ctr" fontAlgn="ctr"/>
                      <a:r>
                        <a:rPr lang="es-ES" sz="1100" b="1" i="0" u="none" strike="noStrike" dirty="0">
                          <a:solidFill>
                            <a:srgbClr val="000000"/>
                          </a:solidFill>
                          <a:latin typeface="Calibri"/>
                        </a:rPr>
                        <a:t>24.000 a 24.050</a:t>
                      </a:r>
                    </a:p>
                  </a:txBody>
                  <a:tcPr marL="0" marR="0" marT="0" marB="0" anchor="ctr"/>
                </a:tc>
                <a:tc>
                  <a:txBody>
                    <a:bodyPr/>
                    <a:lstStyle/>
                    <a:p>
                      <a:pPr algn="ctr" fontAlgn="ctr"/>
                      <a:r>
                        <a:rPr lang="es-ES" sz="1100" b="1" i="0" u="none" strike="noStrike" dirty="0" smtClean="0">
                          <a:solidFill>
                            <a:srgbClr val="000000"/>
                          </a:solidFill>
                          <a:latin typeface="Calibri"/>
                        </a:rPr>
                        <a:t>24.000 a 24050</a:t>
                      </a:r>
                      <a:endParaRPr lang="es-ES" sz="1100" b="1" i="0" u="none" strike="noStrike" dirty="0">
                        <a:solidFill>
                          <a:srgbClr val="000000"/>
                        </a:solidFill>
                        <a:latin typeface="Calibri"/>
                      </a:endParaRPr>
                    </a:p>
                  </a:txBody>
                  <a:tcPr marL="0" marR="0" marT="0" marB="0" anchor="ctr">
                    <a:noFill/>
                  </a:tcPr>
                </a:tc>
                <a:tc>
                  <a:txBody>
                    <a:bodyPr/>
                    <a:lstStyle/>
                    <a:p>
                      <a:pPr algn="ctr" fontAlgn="ctr"/>
                      <a:r>
                        <a:rPr lang="es-ES" sz="1100" b="1" i="0" u="none" strike="noStrike">
                          <a:solidFill>
                            <a:srgbClr val="000000"/>
                          </a:solidFill>
                          <a:latin typeface="Calibri"/>
                        </a:rPr>
                        <a:t>134.000 a 141.000</a:t>
                      </a:r>
                    </a:p>
                  </a:txBody>
                  <a:tcPr marL="0" marR="0" marT="0" marB="0" anchor="ctr"/>
                </a:tc>
                <a:tc>
                  <a:txBody>
                    <a:bodyPr/>
                    <a:lstStyle/>
                    <a:p>
                      <a:pPr algn="ctr" fontAlgn="ctr"/>
                      <a:r>
                        <a:rPr lang="es-ES" sz="1100" b="1" i="0" u="none" strike="noStrike" dirty="0" smtClean="0">
                          <a:solidFill>
                            <a:srgbClr val="000000"/>
                          </a:solidFill>
                          <a:latin typeface="+mn-lt"/>
                        </a:rPr>
                        <a:t>??? </a:t>
                      </a:r>
                      <a:endParaRPr lang="es-ES" sz="1100" b="1" i="0" u="none" strike="noStrike" dirty="0">
                        <a:solidFill>
                          <a:srgbClr val="000000"/>
                        </a:solidFill>
                        <a:latin typeface="+mn-lt"/>
                      </a:endParaRPr>
                    </a:p>
                  </a:txBody>
                  <a:tcPr marL="0" marR="0" marT="0" marB="0" anchor="ctr"/>
                </a:tc>
              </a:tr>
              <a:tr h="442002">
                <a:tc>
                  <a:txBody>
                    <a:bodyPr/>
                    <a:lstStyle/>
                    <a:p>
                      <a:pPr algn="ctr" fontAlgn="ctr"/>
                      <a:r>
                        <a:rPr lang="es-ES" sz="1100" b="1" i="0" u="none" strike="noStrike">
                          <a:solidFill>
                            <a:srgbClr val="000000"/>
                          </a:solidFill>
                          <a:latin typeface="Calibri"/>
                        </a:rPr>
                        <a:t> </a:t>
                      </a:r>
                    </a:p>
                  </a:txBody>
                  <a:tcPr marL="0" marR="0" marT="0" marB="0" anchor="ctr"/>
                </a:tc>
                <a:tc>
                  <a:txBody>
                    <a:bodyPr/>
                    <a:lstStyle/>
                    <a:p>
                      <a:pPr algn="ctr" fontAlgn="ctr"/>
                      <a:endParaRPr lang="es-ES" sz="1100" b="1" i="0" u="none" strike="noStrike">
                        <a:solidFill>
                          <a:srgbClr val="000000"/>
                        </a:solidFill>
                        <a:latin typeface="Calibri"/>
                      </a:endParaRPr>
                    </a:p>
                  </a:txBody>
                  <a:tcPr marL="0" marR="0" marT="0" marB="0" anchor="ctr"/>
                </a:tc>
                <a:tc>
                  <a:txBody>
                    <a:bodyPr/>
                    <a:lstStyle/>
                    <a:p>
                      <a:pPr algn="ctr" fontAlgn="ctr"/>
                      <a:r>
                        <a:rPr lang="es-ES" sz="1100" b="1" i="0" u="none" strike="noStrike" dirty="0">
                          <a:solidFill>
                            <a:srgbClr val="000000"/>
                          </a:solidFill>
                          <a:latin typeface="Calibri"/>
                        </a:rPr>
                        <a:t> </a:t>
                      </a:r>
                    </a:p>
                  </a:txBody>
                  <a:tcPr marL="0" marR="0" marT="0" marB="0" anchor="ctr"/>
                </a:tc>
                <a:tc>
                  <a:txBody>
                    <a:bodyPr/>
                    <a:lstStyle/>
                    <a:p>
                      <a:pPr algn="ctr" fontAlgn="ctr"/>
                      <a:r>
                        <a:rPr lang="es-ES" sz="1100" b="1" i="0" u="none" strike="noStrike">
                          <a:solidFill>
                            <a:srgbClr val="000000"/>
                          </a:solidFill>
                          <a:latin typeface="Calibri"/>
                        </a:rPr>
                        <a:t> </a:t>
                      </a:r>
                    </a:p>
                  </a:txBody>
                  <a:tcPr marL="0" marR="0" marT="0" marB="0" anchor="ctr"/>
                </a:tc>
                <a:tc>
                  <a:txBody>
                    <a:bodyPr/>
                    <a:lstStyle/>
                    <a:p>
                      <a:pPr algn="ctr" fontAlgn="ctr"/>
                      <a:r>
                        <a:rPr lang="es-ES" sz="1100" b="1" i="0" u="none" strike="noStrike" dirty="0">
                          <a:solidFill>
                            <a:srgbClr val="000000"/>
                          </a:solidFill>
                          <a:latin typeface="Calibri"/>
                        </a:rPr>
                        <a:t> </a:t>
                      </a:r>
                    </a:p>
                  </a:txBody>
                  <a:tcPr marL="0" marR="0" marT="0" marB="0" anchor="ctr"/>
                </a:tc>
                <a:tc>
                  <a:txBody>
                    <a:bodyPr/>
                    <a:lstStyle/>
                    <a:p>
                      <a:pPr algn="ctr" fontAlgn="ctr"/>
                      <a:r>
                        <a:rPr lang="es-ES" sz="1100" b="1" i="0" u="none" strike="noStrike" dirty="0">
                          <a:solidFill>
                            <a:srgbClr val="000000"/>
                          </a:solidFill>
                          <a:latin typeface="Calibri"/>
                        </a:rPr>
                        <a:t> </a:t>
                      </a:r>
                    </a:p>
                  </a:txBody>
                  <a:tcPr marL="0" marR="0" marT="0" marB="0" anchor="ctr"/>
                </a:tc>
                <a:tc>
                  <a:txBody>
                    <a:bodyPr/>
                    <a:lstStyle/>
                    <a:p>
                      <a:pPr algn="ctr" fontAlgn="ctr"/>
                      <a:r>
                        <a:rPr lang="es-ES" sz="1100" b="1" i="0" u="none" strike="noStrike" dirty="0">
                          <a:solidFill>
                            <a:srgbClr val="000000"/>
                          </a:solidFill>
                          <a:latin typeface="Calibri"/>
                        </a:rPr>
                        <a:t>142.000 a 149.000</a:t>
                      </a:r>
                    </a:p>
                  </a:txBody>
                  <a:tcPr marL="0" marR="0" marT="0" marB="0" anchor="ctr"/>
                </a:tc>
                <a:tc>
                  <a:txBody>
                    <a:bodyPr/>
                    <a:lstStyle/>
                    <a:p>
                      <a:pPr algn="ctr" fontAlgn="ctr"/>
                      <a:r>
                        <a:rPr lang="es-ES" sz="1100" b="1" i="0" u="none" strike="noStrike" dirty="0" smtClean="0">
                          <a:solidFill>
                            <a:srgbClr val="000000"/>
                          </a:solidFill>
                          <a:latin typeface="+mn-lt"/>
                        </a:rPr>
                        <a:t>??? </a:t>
                      </a:r>
                      <a:endParaRPr lang="es-ES" sz="1100" b="1" i="0" u="none" strike="noStrike" dirty="0">
                        <a:solidFill>
                          <a:srgbClr val="000000"/>
                        </a:solidFill>
                        <a:latin typeface="+mn-lt"/>
                      </a:endParaRPr>
                    </a:p>
                  </a:txBody>
                  <a:tcPr marL="0" marR="0" marT="0" marB="0" anchor="ctr"/>
                </a:tc>
              </a:tr>
              <a:tr h="441573">
                <a:tc>
                  <a:txBody>
                    <a:bodyPr/>
                    <a:lstStyle/>
                    <a:p>
                      <a:pPr algn="ctr" fontAlgn="ctr"/>
                      <a:r>
                        <a:rPr lang="es-ES" sz="1100" b="1" i="0" u="none" strike="noStrike" dirty="0">
                          <a:solidFill>
                            <a:srgbClr val="000000"/>
                          </a:solidFill>
                          <a:latin typeface="Calibri"/>
                        </a:rPr>
                        <a:t> </a:t>
                      </a:r>
                    </a:p>
                  </a:txBody>
                  <a:tcPr marL="0" marR="0" marT="0" marB="0" anchor="ctr"/>
                </a:tc>
                <a:tc>
                  <a:txBody>
                    <a:bodyPr/>
                    <a:lstStyle/>
                    <a:p>
                      <a:pPr algn="ctr" fontAlgn="ctr"/>
                      <a:endParaRPr lang="es-ES" sz="1100" b="1" i="0" u="none" strike="noStrike">
                        <a:solidFill>
                          <a:srgbClr val="000000"/>
                        </a:solidFill>
                        <a:latin typeface="Calibri"/>
                      </a:endParaRPr>
                    </a:p>
                  </a:txBody>
                  <a:tcPr marL="0" marR="0" marT="0" marB="0" anchor="ctr"/>
                </a:tc>
                <a:tc>
                  <a:txBody>
                    <a:bodyPr/>
                    <a:lstStyle/>
                    <a:p>
                      <a:pPr algn="ctr" fontAlgn="ctr"/>
                      <a:r>
                        <a:rPr lang="es-ES" sz="1100" b="1" i="0" u="none" strike="noStrike">
                          <a:solidFill>
                            <a:srgbClr val="000000"/>
                          </a:solidFill>
                          <a:latin typeface="Calibri"/>
                        </a:rPr>
                        <a:t> </a:t>
                      </a:r>
                    </a:p>
                  </a:txBody>
                  <a:tcPr marL="0" marR="0" marT="0" marB="0" anchor="ctr"/>
                </a:tc>
                <a:tc>
                  <a:txBody>
                    <a:bodyPr/>
                    <a:lstStyle/>
                    <a:p>
                      <a:pPr algn="ctr" fontAlgn="ctr"/>
                      <a:r>
                        <a:rPr lang="es-ES" sz="1100" b="1" i="0" u="none" strike="noStrike">
                          <a:solidFill>
                            <a:srgbClr val="000000"/>
                          </a:solidFill>
                          <a:latin typeface="Calibri"/>
                        </a:rPr>
                        <a:t> </a:t>
                      </a:r>
                    </a:p>
                  </a:txBody>
                  <a:tcPr marL="0" marR="0" marT="0" marB="0" anchor="ctr"/>
                </a:tc>
                <a:tc>
                  <a:txBody>
                    <a:bodyPr/>
                    <a:lstStyle/>
                    <a:p>
                      <a:pPr algn="ctr" fontAlgn="ctr"/>
                      <a:r>
                        <a:rPr lang="es-ES" sz="1100" b="1" i="0" u="none" strike="noStrike">
                          <a:solidFill>
                            <a:srgbClr val="000000"/>
                          </a:solidFill>
                          <a:latin typeface="Calibri"/>
                        </a:rPr>
                        <a:t> </a:t>
                      </a:r>
                    </a:p>
                  </a:txBody>
                  <a:tcPr marL="0" marR="0" marT="0" marB="0" anchor="ctr"/>
                </a:tc>
                <a:tc>
                  <a:txBody>
                    <a:bodyPr/>
                    <a:lstStyle/>
                    <a:p>
                      <a:pPr algn="ctr" fontAlgn="ctr"/>
                      <a:r>
                        <a:rPr lang="es-ES" sz="1100" b="1" i="0" u="none" strike="noStrike">
                          <a:solidFill>
                            <a:srgbClr val="000000"/>
                          </a:solidFill>
                          <a:latin typeface="Calibri"/>
                        </a:rPr>
                        <a:t> </a:t>
                      </a:r>
                    </a:p>
                  </a:txBody>
                  <a:tcPr marL="0" marR="0" marT="0" marB="0" anchor="ctr"/>
                </a:tc>
                <a:tc>
                  <a:txBody>
                    <a:bodyPr/>
                    <a:lstStyle/>
                    <a:p>
                      <a:pPr algn="ctr" fontAlgn="ctr"/>
                      <a:r>
                        <a:rPr lang="es-ES" sz="1100" b="1" i="0" u="none" strike="noStrike" dirty="0">
                          <a:solidFill>
                            <a:srgbClr val="000000"/>
                          </a:solidFill>
                          <a:latin typeface="Calibri"/>
                        </a:rPr>
                        <a:t>241.000 a 25.000</a:t>
                      </a:r>
                    </a:p>
                  </a:txBody>
                  <a:tcPr marL="0" marR="0" marT="0" marB="0" anchor="ctr"/>
                </a:tc>
                <a:tc>
                  <a:txBody>
                    <a:bodyPr/>
                    <a:lstStyle/>
                    <a:p>
                      <a:pPr algn="ctr" fontAlgn="ctr"/>
                      <a:r>
                        <a:rPr lang="es-ES" sz="1100" b="1" i="0" u="none" strike="noStrike" dirty="0" smtClean="0">
                          <a:solidFill>
                            <a:srgbClr val="000000"/>
                          </a:solidFill>
                          <a:latin typeface="+mn-lt"/>
                        </a:rPr>
                        <a:t>??? </a:t>
                      </a:r>
                      <a:endParaRPr lang="es-ES" sz="1100" b="1" i="0" u="none" strike="noStrike" dirty="0">
                        <a:solidFill>
                          <a:srgbClr val="000000"/>
                        </a:solidFill>
                        <a:latin typeface="+mn-lt"/>
                      </a:endParaRPr>
                    </a:p>
                  </a:txBody>
                  <a:tcPr marL="0" marR="0" marT="0" marB="0" anchor="ctr"/>
                </a:tc>
              </a:tr>
              <a:tr h="441573">
                <a:tc>
                  <a:txBody>
                    <a:bodyPr/>
                    <a:lstStyle/>
                    <a:p>
                      <a:pPr algn="ctr" fontAlgn="ctr"/>
                      <a:r>
                        <a:rPr lang="es-ES" sz="1100" b="1" i="0" u="none" strike="noStrike" dirty="0">
                          <a:solidFill>
                            <a:srgbClr val="000000"/>
                          </a:solidFill>
                          <a:latin typeface="Calibri"/>
                        </a:rPr>
                        <a:t> </a:t>
                      </a:r>
                    </a:p>
                  </a:txBody>
                  <a:tcPr marL="0" marR="0" marT="0" marB="0" anchor="ctr"/>
                </a:tc>
                <a:tc>
                  <a:txBody>
                    <a:bodyPr/>
                    <a:lstStyle/>
                    <a:p>
                      <a:pPr algn="ctr" fontAlgn="ctr"/>
                      <a:endParaRPr lang="es-ES" sz="1100" b="1" i="0" u="none" strike="noStrike" dirty="0">
                        <a:solidFill>
                          <a:srgbClr val="000000"/>
                        </a:solidFill>
                        <a:latin typeface="Calibri"/>
                      </a:endParaRPr>
                    </a:p>
                  </a:txBody>
                  <a:tcPr marL="0" marR="0" marT="0" marB="0" anchor="ctr"/>
                </a:tc>
                <a:tc>
                  <a:txBody>
                    <a:bodyPr/>
                    <a:lstStyle/>
                    <a:p>
                      <a:pPr algn="ctr" fontAlgn="ctr"/>
                      <a:r>
                        <a:rPr lang="es-ES" sz="1100" b="1" i="0" u="none" strike="noStrike" dirty="0">
                          <a:solidFill>
                            <a:srgbClr val="000000"/>
                          </a:solidFill>
                          <a:latin typeface="Calibri"/>
                        </a:rPr>
                        <a:t> </a:t>
                      </a:r>
                    </a:p>
                  </a:txBody>
                  <a:tcPr marL="0" marR="0" marT="0" marB="0" anchor="ctr"/>
                </a:tc>
                <a:tc>
                  <a:txBody>
                    <a:bodyPr/>
                    <a:lstStyle/>
                    <a:p>
                      <a:pPr algn="ctr" fontAlgn="ctr"/>
                      <a:r>
                        <a:rPr lang="es-ES" sz="1100" b="1" i="0" u="none" strike="noStrike" dirty="0">
                          <a:solidFill>
                            <a:srgbClr val="000000"/>
                          </a:solidFill>
                          <a:latin typeface="Calibri"/>
                        </a:rPr>
                        <a:t> </a:t>
                      </a:r>
                    </a:p>
                  </a:txBody>
                  <a:tcPr marL="0" marR="0" marT="0" marB="0" anchor="ctr"/>
                </a:tc>
                <a:tc>
                  <a:txBody>
                    <a:bodyPr/>
                    <a:lstStyle/>
                    <a:p>
                      <a:pPr algn="ctr" fontAlgn="ctr"/>
                      <a:r>
                        <a:rPr lang="es-ES" sz="1100" b="1" i="0" u="none" strike="noStrike" dirty="0">
                          <a:solidFill>
                            <a:srgbClr val="000000"/>
                          </a:solidFill>
                          <a:latin typeface="Calibri"/>
                        </a:rPr>
                        <a:t> </a:t>
                      </a:r>
                    </a:p>
                  </a:txBody>
                  <a:tcPr marL="0" marR="0" marT="0" marB="0" anchor="ctr"/>
                </a:tc>
                <a:tc>
                  <a:txBody>
                    <a:bodyPr/>
                    <a:lstStyle/>
                    <a:p>
                      <a:pPr algn="ctr" fontAlgn="ctr"/>
                      <a:r>
                        <a:rPr lang="es-ES" sz="1100" b="1" i="0" u="none" strike="noStrike">
                          <a:solidFill>
                            <a:srgbClr val="000000"/>
                          </a:solidFill>
                          <a:latin typeface="Calibri"/>
                        </a:rPr>
                        <a:t> </a:t>
                      </a:r>
                    </a:p>
                  </a:txBody>
                  <a:tcPr marL="0" marR="0" marT="0" marB="0" anchor="ctr"/>
                </a:tc>
                <a:tc>
                  <a:txBody>
                    <a:bodyPr/>
                    <a:lstStyle/>
                    <a:p>
                      <a:pPr algn="ctr" fontAlgn="ctr"/>
                      <a:r>
                        <a:rPr lang="es-ES" sz="1100" b="1" i="0" u="none" strike="noStrike" dirty="0">
                          <a:solidFill>
                            <a:srgbClr val="000000"/>
                          </a:solidFill>
                          <a:latin typeface="Calibri"/>
                        </a:rPr>
                        <a:t>275.000 a + GHz</a:t>
                      </a:r>
                    </a:p>
                  </a:txBody>
                  <a:tcPr marL="0" marR="0" marT="0" marB="0" anchor="ctr"/>
                </a:tc>
                <a:tc>
                  <a:txBody>
                    <a:bodyPr/>
                    <a:lstStyle/>
                    <a:p>
                      <a:pPr algn="ctr" fontAlgn="ctr"/>
                      <a:r>
                        <a:rPr lang="es-ES" sz="1100" b="1" i="0" u="none" strike="noStrike" dirty="0" smtClean="0">
                          <a:solidFill>
                            <a:srgbClr val="000000"/>
                          </a:solidFill>
                          <a:latin typeface="Calibri"/>
                        </a:rPr>
                        <a:t>???</a:t>
                      </a:r>
                      <a:r>
                        <a:rPr lang="es-ES" sz="1100" b="1" i="0" u="none" strike="noStrike" dirty="0">
                          <a:solidFill>
                            <a:srgbClr val="000000"/>
                          </a:solidFill>
                          <a:latin typeface="Calibri"/>
                        </a:rPr>
                        <a:t> </a:t>
                      </a:r>
                    </a:p>
                  </a:txBody>
                  <a:tcPr marL="0" marR="0" marT="0" marB="0" anchor="ct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ca-ES" dirty="0" err="1" smtClean="0"/>
              <a:t>aaa</a:t>
            </a:r>
            <a:endParaRPr lang="ca-ES" dirty="0"/>
          </a:p>
        </p:txBody>
      </p:sp>
      <p:sp>
        <p:nvSpPr>
          <p:cNvPr id="5" name="4 Marcador de contenido"/>
          <p:cNvSpPr>
            <a:spLocks noGrp="1"/>
          </p:cNvSpPr>
          <p:nvPr>
            <p:ph idx="1"/>
          </p:nvPr>
        </p:nvSpPr>
        <p:spPr>
          <a:xfrm>
            <a:off x="107504" y="1700808"/>
            <a:ext cx="8928992" cy="4968552"/>
          </a:xfrm>
        </p:spPr>
        <p:txBody>
          <a:bodyPr>
            <a:normAutofit/>
          </a:bodyPr>
          <a:lstStyle/>
          <a:p>
            <a:pPr marL="0" indent="0" algn="ctr">
              <a:spcBef>
                <a:spcPts val="0"/>
              </a:spcBef>
              <a:buNone/>
            </a:pPr>
            <a:r>
              <a:rPr lang="es-ES" sz="2800" b="1" dirty="0" smtClean="0"/>
              <a:t>Movilización de los </a:t>
            </a:r>
            <a:r>
              <a:rPr lang="es-ES" sz="2800" b="1" dirty="0" err="1" smtClean="0"/>
              <a:t>microondistas</a:t>
            </a:r>
            <a:r>
              <a:rPr lang="es-ES" sz="2800" b="1" dirty="0" smtClean="0"/>
              <a:t> EA.</a:t>
            </a:r>
          </a:p>
          <a:p>
            <a:pPr marL="0" indent="0" algn="ctr">
              <a:spcBef>
                <a:spcPts val="0"/>
              </a:spcBef>
              <a:buNone/>
            </a:pPr>
            <a:r>
              <a:rPr lang="es-ES" sz="2800" b="1" dirty="0" smtClean="0"/>
              <a:t>Después del Congreso de Albacete (1)</a:t>
            </a:r>
          </a:p>
          <a:p>
            <a:pPr marL="0" indent="0">
              <a:spcBef>
                <a:spcPts val="0"/>
              </a:spcBef>
            </a:pPr>
            <a:r>
              <a:rPr lang="es-ES" sz="2400" dirty="0" smtClean="0"/>
              <a:t> URE  nombra un coordinador de Grupos de Trabajo de µW</a:t>
            </a:r>
          </a:p>
          <a:p>
            <a:pPr marL="0" indent="0" algn="just">
              <a:spcBef>
                <a:spcPts val="0"/>
              </a:spcBef>
            </a:pPr>
            <a:r>
              <a:rPr lang="es-ES" sz="2400" dirty="0" smtClean="0"/>
              <a:t> Iniciamos una campaña de petición de solicitudes a la que Mariano EA3EDU animó extraordinariamente desde el Foro de URE.</a:t>
            </a:r>
          </a:p>
          <a:p>
            <a:pPr marL="0" indent="0" algn="just">
              <a:spcBef>
                <a:spcPts val="0"/>
              </a:spcBef>
            </a:pPr>
            <a:r>
              <a:rPr lang="es-ES" sz="2400" dirty="0" smtClean="0"/>
              <a:t> El 27/01/2011 EA3FLX envío un documento y una propuesta de procedimiento,  a URE, para que lo proponga al SETSI, a fin de que podamos informar del inicio de las transmisiones en 2,3 GHz, vía correo electrónico. </a:t>
            </a:r>
          </a:p>
          <a:p>
            <a:pPr marL="0" indent="0">
              <a:spcBef>
                <a:spcPts val="0"/>
              </a:spcBef>
            </a:pPr>
            <a:r>
              <a:rPr lang="es-ES" sz="2400" dirty="0" smtClean="0"/>
              <a:t> En febrero empezamos a recibir autorizaciones.</a:t>
            </a:r>
          </a:p>
          <a:p>
            <a:pPr marL="0" indent="0" algn="just">
              <a:spcBef>
                <a:spcPts val="0"/>
              </a:spcBef>
            </a:pPr>
            <a:r>
              <a:rPr lang="es-ES" sz="2400" dirty="0" smtClean="0"/>
              <a:t> En abril el SETSI publica el documento que nos permite Notificar las emisiones en la banda de 2,3 </a:t>
            </a:r>
            <a:r>
              <a:rPr lang="es-ES" sz="2400" dirty="0" err="1" smtClean="0"/>
              <a:t>GHz.</a:t>
            </a:r>
            <a:endParaRPr lang="es-ES" sz="2400" dirty="0" smtClean="0"/>
          </a:p>
          <a:p>
            <a:pPr marL="0" indent="0">
              <a:spcBef>
                <a:spcPts val="0"/>
              </a:spcBef>
            </a:pPr>
            <a:r>
              <a:rPr lang="es-ES" sz="2400" dirty="0" smtClean="0"/>
              <a:t> Empieza la actividad en las bandas de µW</a:t>
            </a:r>
          </a:p>
        </p:txBody>
      </p:sp>
      <p:pic>
        <p:nvPicPr>
          <p:cNvPr id="2050" name="Picture 2" descr="C:\Users\Manel\Desktop\Capçalera µW 2012.jpg"/>
          <p:cNvPicPr>
            <a:picLocks noChangeAspect="1" noChangeArrowheads="1"/>
          </p:cNvPicPr>
          <p:nvPr/>
        </p:nvPicPr>
        <p:blipFill>
          <a:blip r:embed="rId2" cstate="print"/>
          <a:srcRect/>
          <a:stretch>
            <a:fillRect/>
          </a:stretch>
        </p:blipFill>
        <p:spPr bwMode="auto">
          <a:xfrm>
            <a:off x="467544" y="116632"/>
            <a:ext cx="8218488" cy="143986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ca-ES" dirty="0" err="1" smtClean="0"/>
              <a:t>aaa</a:t>
            </a:r>
            <a:endParaRPr lang="ca-ES" dirty="0"/>
          </a:p>
        </p:txBody>
      </p:sp>
      <p:sp>
        <p:nvSpPr>
          <p:cNvPr id="5" name="4 Marcador de contenido"/>
          <p:cNvSpPr>
            <a:spLocks noGrp="1"/>
          </p:cNvSpPr>
          <p:nvPr>
            <p:ph idx="1"/>
          </p:nvPr>
        </p:nvSpPr>
        <p:spPr>
          <a:xfrm>
            <a:off x="179512" y="1844824"/>
            <a:ext cx="4176464" cy="4608512"/>
          </a:xfrm>
        </p:spPr>
        <p:txBody>
          <a:bodyPr>
            <a:normAutofit/>
          </a:bodyPr>
          <a:lstStyle/>
          <a:p>
            <a:pPr algn="ctr">
              <a:buNone/>
            </a:pPr>
            <a:r>
              <a:rPr lang="es-ES" sz="4400" b="1" dirty="0" smtClean="0"/>
              <a:t> Empiezan a llegar autorizaciones.</a:t>
            </a:r>
          </a:p>
        </p:txBody>
      </p:sp>
      <p:pic>
        <p:nvPicPr>
          <p:cNvPr id="2050" name="Picture 2" descr="C:\Users\Manel\Desktop\Capçalera µW 2012.jpg"/>
          <p:cNvPicPr>
            <a:picLocks noChangeAspect="1" noChangeArrowheads="1"/>
          </p:cNvPicPr>
          <p:nvPr/>
        </p:nvPicPr>
        <p:blipFill>
          <a:blip r:embed="rId2" cstate="print"/>
          <a:srcRect/>
          <a:stretch>
            <a:fillRect/>
          </a:stretch>
        </p:blipFill>
        <p:spPr bwMode="auto">
          <a:xfrm>
            <a:off x="467544" y="116632"/>
            <a:ext cx="8218488" cy="1439862"/>
          </a:xfrm>
          <a:prstGeom prst="rect">
            <a:avLst/>
          </a:prstGeom>
          <a:noFill/>
        </p:spPr>
      </p:pic>
      <p:pic>
        <p:nvPicPr>
          <p:cNvPr id="1026" name="Picture 2" descr="C:\Users\Manel\Desktop\Autorizacion EA3FLX p.jpg"/>
          <p:cNvPicPr>
            <a:picLocks noChangeAspect="1" noChangeArrowheads="1"/>
          </p:cNvPicPr>
          <p:nvPr/>
        </p:nvPicPr>
        <p:blipFill>
          <a:blip r:embed="rId3" cstate="print"/>
          <a:srcRect/>
          <a:stretch>
            <a:fillRect/>
          </a:stretch>
        </p:blipFill>
        <p:spPr bwMode="auto">
          <a:xfrm>
            <a:off x="4427984" y="1580387"/>
            <a:ext cx="4032448" cy="5277613"/>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ca-ES" dirty="0" err="1" smtClean="0"/>
              <a:t>aaa</a:t>
            </a:r>
            <a:endParaRPr lang="ca-ES" dirty="0"/>
          </a:p>
        </p:txBody>
      </p:sp>
      <p:sp>
        <p:nvSpPr>
          <p:cNvPr id="5" name="4 Marcador de contenido"/>
          <p:cNvSpPr>
            <a:spLocks noGrp="1"/>
          </p:cNvSpPr>
          <p:nvPr>
            <p:ph idx="1"/>
          </p:nvPr>
        </p:nvSpPr>
        <p:spPr>
          <a:xfrm>
            <a:off x="0" y="1772816"/>
            <a:ext cx="3923928" cy="4680520"/>
          </a:xfrm>
        </p:spPr>
        <p:txBody>
          <a:bodyPr>
            <a:normAutofit lnSpcReduction="10000"/>
          </a:bodyPr>
          <a:lstStyle/>
          <a:p>
            <a:pPr algn="ctr">
              <a:buNone/>
            </a:pPr>
            <a:r>
              <a:rPr lang="es-ES" dirty="0" smtClean="0"/>
              <a:t>    </a:t>
            </a:r>
            <a:r>
              <a:rPr lang="es-ES" sz="4400" b="1" dirty="0" smtClean="0"/>
              <a:t>Nos permiten notificar las emisiones en la banda de 2,3 GHz, por correo electrónico.</a:t>
            </a:r>
          </a:p>
        </p:txBody>
      </p:sp>
      <p:pic>
        <p:nvPicPr>
          <p:cNvPr id="2050" name="Picture 2" descr="C:\Users\Manel\Desktop\Capçalera µW 2012.jpg"/>
          <p:cNvPicPr>
            <a:picLocks noChangeAspect="1" noChangeArrowheads="1"/>
          </p:cNvPicPr>
          <p:nvPr/>
        </p:nvPicPr>
        <p:blipFill>
          <a:blip r:embed="rId2" cstate="print"/>
          <a:srcRect/>
          <a:stretch>
            <a:fillRect/>
          </a:stretch>
        </p:blipFill>
        <p:spPr bwMode="auto">
          <a:xfrm>
            <a:off x="467544" y="116632"/>
            <a:ext cx="8218488" cy="1439862"/>
          </a:xfrm>
          <a:prstGeom prst="rect">
            <a:avLst/>
          </a:prstGeom>
          <a:noFill/>
        </p:spPr>
      </p:pic>
      <p:pic>
        <p:nvPicPr>
          <p:cNvPr id="1027" name="Picture 3" descr="C:\Users\Manel\Desktop\NOTIFICACION PARA EMISIONES EN 2320-2322 MHz.jpg"/>
          <p:cNvPicPr>
            <a:picLocks noChangeAspect="1" noChangeArrowheads="1"/>
          </p:cNvPicPr>
          <p:nvPr/>
        </p:nvPicPr>
        <p:blipFill>
          <a:blip r:embed="rId3" cstate="print"/>
          <a:srcRect/>
          <a:stretch>
            <a:fillRect/>
          </a:stretch>
        </p:blipFill>
        <p:spPr bwMode="auto">
          <a:xfrm>
            <a:off x="4067944" y="1556792"/>
            <a:ext cx="4408313" cy="530120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ca-ES" dirty="0" err="1" smtClean="0"/>
              <a:t>aaa</a:t>
            </a:r>
            <a:endParaRPr lang="ca-ES" dirty="0"/>
          </a:p>
        </p:txBody>
      </p:sp>
      <p:sp>
        <p:nvSpPr>
          <p:cNvPr id="5" name="4 Marcador de contenido"/>
          <p:cNvSpPr>
            <a:spLocks noGrp="1"/>
          </p:cNvSpPr>
          <p:nvPr>
            <p:ph idx="1"/>
          </p:nvPr>
        </p:nvSpPr>
        <p:spPr>
          <a:xfrm>
            <a:off x="107504" y="1700808"/>
            <a:ext cx="8928992" cy="4968552"/>
          </a:xfrm>
        </p:spPr>
        <p:txBody>
          <a:bodyPr>
            <a:normAutofit/>
          </a:bodyPr>
          <a:lstStyle/>
          <a:p>
            <a:pPr marL="0" indent="0" algn="ctr">
              <a:spcBef>
                <a:spcPts val="0"/>
              </a:spcBef>
              <a:buNone/>
            </a:pPr>
            <a:r>
              <a:rPr lang="es-ES" sz="2800" b="1" dirty="0" smtClean="0"/>
              <a:t>Movilización de los </a:t>
            </a:r>
            <a:r>
              <a:rPr lang="es-ES" sz="2800" b="1" dirty="0" err="1" smtClean="0"/>
              <a:t>microondistas</a:t>
            </a:r>
            <a:r>
              <a:rPr lang="es-ES" sz="2800" b="1" dirty="0" smtClean="0"/>
              <a:t> EA.</a:t>
            </a:r>
          </a:p>
          <a:p>
            <a:pPr marL="0" indent="0" algn="ctr">
              <a:spcBef>
                <a:spcPts val="0"/>
              </a:spcBef>
              <a:buNone/>
            </a:pPr>
            <a:r>
              <a:rPr lang="es-ES" sz="2800" b="1" dirty="0" smtClean="0"/>
              <a:t>Después del Congreso de Albacete (2)</a:t>
            </a:r>
          </a:p>
          <a:p>
            <a:pPr marL="0" indent="0" algn="ctr">
              <a:spcBef>
                <a:spcPts val="0"/>
              </a:spcBef>
              <a:buNone/>
            </a:pPr>
            <a:endParaRPr lang="es-ES" sz="2800" b="1" dirty="0" smtClean="0"/>
          </a:p>
          <a:p>
            <a:pPr marL="0" indent="0" algn="just">
              <a:spcBef>
                <a:spcPts val="0"/>
              </a:spcBef>
            </a:pPr>
            <a:r>
              <a:rPr lang="es-ES" sz="2400" dirty="0" smtClean="0"/>
              <a:t> Benjamín EA3XU propone a URE que se incluya una nueva MESA REDONDA en el Congreso de Benidorm en la que se hable de µW.</a:t>
            </a:r>
          </a:p>
          <a:p>
            <a:pPr marL="0" indent="0" algn="just">
              <a:spcBef>
                <a:spcPts val="0"/>
              </a:spcBef>
            </a:pPr>
            <a:r>
              <a:rPr lang="es-ES" sz="2400" dirty="0" smtClean="0"/>
              <a:t> En esta mesa redonda se crea el Primer Grupo de trabajo de µW, el “Grupo de balizas de 10 GHz”, cuyo promotor es EA3XU.</a:t>
            </a:r>
          </a:p>
          <a:p>
            <a:pPr marL="0" indent="0" algn="just">
              <a:spcBef>
                <a:spcPts val="0"/>
              </a:spcBef>
            </a:pPr>
            <a:r>
              <a:rPr lang="es-ES" sz="2400" dirty="0" smtClean="0"/>
              <a:t> En febrero del 2011 se empiezan a comercializar Kits de </a:t>
            </a:r>
            <a:r>
              <a:rPr lang="es-ES" sz="2400" dirty="0" err="1" smtClean="0"/>
              <a:t>transverters</a:t>
            </a:r>
            <a:r>
              <a:rPr lang="es-ES" sz="2400" dirty="0" smtClean="0"/>
              <a:t> fabricados en España, impresionante noticia para muchos </a:t>
            </a:r>
            <a:r>
              <a:rPr lang="es-ES" sz="2400" dirty="0" err="1" smtClean="0"/>
              <a:t>microondistas</a:t>
            </a:r>
            <a:r>
              <a:rPr lang="es-ES" sz="2400" dirty="0" smtClean="0"/>
              <a:t>, ya que tienen las 3Bes.</a:t>
            </a:r>
          </a:p>
          <a:p>
            <a:pPr marL="0" indent="0" algn="just">
              <a:spcBef>
                <a:spcPts val="0"/>
              </a:spcBef>
            </a:pPr>
            <a:r>
              <a:rPr lang="es-ES" sz="2400" dirty="0" smtClean="0"/>
              <a:t> En abril del 2011 se crea un grupo en EA3 para redactar un documento de alegaciones para el nuevo reglamento.</a:t>
            </a:r>
          </a:p>
          <a:p>
            <a:pPr marL="0" indent="0">
              <a:spcBef>
                <a:spcPts val="0"/>
              </a:spcBef>
            </a:pPr>
            <a:endParaRPr lang="es-ES" sz="2400" dirty="0" smtClean="0"/>
          </a:p>
        </p:txBody>
      </p:sp>
      <p:pic>
        <p:nvPicPr>
          <p:cNvPr id="2050" name="Picture 2" descr="C:\Users\Manel\Desktop\Capçalera µW 2012.jpg"/>
          <p:cNvPicPr>
            <a:picLocks noChangeAspect="1" noChangeArrowheads="1"/>
          </p:cNvPicPr>
          <p:nvPr/>
        </p:nvPicPr>
        <p:blipFill>
          <a:blip r:embed="rId2" cstate="print"/>
          <a:srcRect/>
          <a:stretch>
            <a:fillRect/>
          </a:stretch>
        </p:blipFill>
        <p:spPr bwMode="auto">
          <a:xfrm>
            <a:off x="467544" y="116632"/>
            <a:ext cx="8218488" cy="1439862"/>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ca-ES" dirty="0" err="1" smtClean="0"/>
              <a:t>aaa</a:t>
            </a:r>
            <a:endParaRPr lang="ca-ES" dirty="0"/>
          </a:p>
        </p:txBody>
      </p:sp>
      <p:sp>
        <p:nvSpPr>
          <p:cNvPr id="5" name="4 Marcador de contenido"/>
          <p:cNvSpPr>
            <a:spLocks noGrp="1"/>
          </p:cNvSpPr>
          <p:nvPr>
            <p:ph idx="1"/>
          </p:nvPr>
        </p:nvSpPr>
        <p:spPr>
          <a:xfrm>
            <a:off x="179512" y="1556792"/>
            <a:ext cx="8784976" cy="5301208"/>
          </a:xfrm>
        </p:spPr>
        <p:txBody>
          <a:bodyPr numCol="2">
            <a:normAutofit lnSpcReduction="10000"/>
          </a:bodyPr>
          <a:lstStyle/>
          <a:p>
            <a:pPr algn="r">
              <a:buNone/>
            </a:pPr>
            <a:r>
              <a:rPr lang="es-ES" sz="2400" b="1" dirty="0" smtClean="0"/>
              <a:t>Grupo de trabajo de balizas</a:t>
            </a:r>
          </a:p>
          <a:p>
            <a:pPr marL="0" indent="0">
              <a:spcBef>
                <a:spcPts val="0"/>
              </a:spcBef>
              <a:buNone/>
            </a:pPr>
            <a:r>
              <a:rPr lang="es-ES" sz="2800" b="1" dirty="0" smtClean="0"/>
              <a:t>	</a:t>
            </a:r>
            <a:r>
              <a:rPr lang="es-ES" sz="2600" b="1" dirty="0" smtClean="0"/>
              <a:t>EA1s</a:t>
            </a:r>
            <a:endParaRPr lang="es-ES" sz="2600" dirty="0" smtClean="0"/>
          </a:p>
          <a:p>
            <a:pPr marL="0" indent="0">
              <a:spcBef>
                <a:spcPts val="0"/>
              </a:spcBef>
            </a:pPr>
            <a:r>
              <a:rPr lang="es-ES" sz="2200" dirty="0" smtClean="0"/>
              <a:t>EA1BLA </a:t>
            </a:r>
            <a:r>
              <a:rPr lang="es-ES" sz="2200" dirty="0" err="1" smtClean="0"/>
              <a:t>Manel</a:t>
            </a:r>
            <a:r>
              <a:rPr lang="es-ES" sz="2200" dirty="0" smtClean="0"/>
              <a:t> (</a:t>
            </a:r>
            <a:r>
              <a:rPr lang="es-ES" sz="2200" u="sng" dirty="0" smtClean="0">
                <a:hlinkClick r:id="rId2"/>
              </a:rPr>
              <a:t>ea1bla@ure.es</a:t>
            </a:r>
            <a:r>
              <a:rPr lang="es-ES" sz="2200" dirty="0" smtClean="0"/>
              <a:t>)</a:t>
            </a:r>
          </a:p>
          <a:p>
            <a:pPr marL="0" indent="0">
              <a:spcBef>
                <a:spcPts val="0"/>
              </a:spcBef>
            </a:pPr>
            <a:r>
              <a:rPr lang="es-ES" sz="2200" dirty="0" smtClean="0"/>
              <a:t>EA1FBF Guillermo (</a:t>
            </a:r>
            <a:r>
              <a:rPr lang="es-ES" sz="2200" u="sng" dirty="0" smtClean="0">
                <a:hlinkClick r:id="rId3"/>
              </a:rPr>
              <a:t>ea1fbf@ure.es</a:t>
            </a:r>
            <a:r>
              <a:rPr lang="es-ES" sz="2200" b="1" dirty="0" smtClean="0"/>
              <a:t>)</a:t>
            </a:r>
            <a:endParaRPr lang="es-ES" sz="2200" dirty="0" smtClean="0"/>
          </a:p>
          <a:p>
            <a:pPr marL="0" indent="0">
              <a:spcBef>
                <a:spcPts val="0"/>
              </a:spcBef>
              <a:buNone/>
            </a:pPr>
            <a:r>
              <a:rPr lang="es-ES" sz="2200" b="1" dirty="0" smtClean="0"/>
              <a:t>	</a:t>
            </a:r>
            <a:r>
              <a:rPr lang="es-ES" sz="2600" b="1" dirty="0" smtClean="0"/>
              <a:t>EA2s</a:t>
            </a:r>
            <a:endParaRPr lang="es-ES" sz="2600" dirty="0" smtClean="0"/>
          </a:p>
          <a:p>
            <a:pPr marL="0" indent="0">
              <a:spcBef>
                <a:spcPts val="0"/>
              </a:spcBef>
            </a:pPr>
            <a:r>
              <a:rPr lang="es-ES" sz="2200" dirty="0" smtClean="0"/>
              <a:t>EB2DJB Rafa (</a:t>
            </a:r>
            <a:r>
              <a:rPr lang="es-ES" sz="2200" u="sng" dirty="0" smtClean="0">
                <a:hlinkClick r:id="rId4"/>
              </a:rPr>
              <a:t>eb2djb@gmail.com</a:t>
            </a:r>
            <a:r>
              <a:rPr lang="es-ES" sz="2200" dirty="0" smtClean="0"/>
              <a:t>)</a:t>
            </a:r>
          </a:p>
          <a:p>
            <a:pPr marL="0" indent="0">
              <a:spcBef>
                <a:spcPts val="0"/>
              </a:spcBef>
            </a:pPr>
            <a:r>
              <a:rPr lang="es-ES" sz="2200" dirty="0" smtClean="0"/>
              <a:t>EA2DR Poli  eb2dvy@euskalnet.net</a:t>
            </a:r>
          </a:p>
          <a:p>
            <a:pPr marL="0" indent="0">
              <a:spcBef>
                <a:spcPts val="0"/>
              </a:spcBef>
              <a:buNone/>
            </a:pPr>
            <a:r>
              <a:rPr lang="es-ES" sz="2200" dirty="0" smtClean="0"/>
              <a:t>	</a:t>
            </a:r>
            <a:r>
              <a:rPr lang="es-ES" sz="2600" b="1" dirty="0" smtClean="0"/>
              <a:t>EA3s</a:t>
            </a:r>
          </a:p>
          <a:p>
            <a:pPr marL="0" indent="0">
              <a:spcBef>
                <a:spcPts val="0"/>
              </a:spcBef>
            </a:pPr>
            <a:r>
              <a:rPr lang="es-ES" sz="2200" dirty="0" smtClean="0"/>
              <a:t>EA3FLX </a:t>
            </a:r>
            <a:r>
              <a:rPr lang="es-ES" sz="2200" dirty="0" err="1" smtClean="0"/>
              <a:t>Manel</a:t>
            </a:r>
            <a:r>
              <a:rPr lang="es-ES" sz="2200" dirty="0" smtClean="0"/>
              <a:t> (</a:t>
            </a:r>
            <a:r>
              <a:rPr lang="es-ES" sz="2200" u="sng" dirty="0" smtClean="0">
                <a:hlinkClick r:id="rId5"/>
              </a:rPr>
              <a:t>ea3flx@ure.es</a:t>
            </a:r>
            <a:r>
              <a:rPr lang="es-ES" sz="2200" dirty="0" smtClean="0"/>
              <a:t>)</a:t>
            </a:r>
          </a:p>
          <a:p>
            <a:pPr marL="0" indent="0">
              <a:spcBef>
                <a:spcPts val="0"/>
              </a:spcBef>
            </a:pPr>
            <a:r>
              <a:rPr lang="es-ES" sz="2200" dirty="0" smtClean="0"/>
              <a:t>EA3XU Benjamín (</a:t>
            </a:r>
            <a:r>
              <a:rPr lang="es-ES" sz="2200" u="sng" dirty="0" smtClean="0">
                <a:hlinkClick r:id="rId6"/>
              </a:rPr>
              <a:t>ea3xu@ure.es</a:t>
            </a:r>
            <a:r>
              <a:rPr lang="es-ES" sz="2200" dirty="0" smtClean="0"/>
              <a:t>)</a:t>
            </a:r>
          </a:p>
          <a:p>
            <a:pPr marL="0" indent="0">
              <a:spcBef>
                <a:spcPts val="0"/>
              </a:spcBef>
              <a:buNone/>
            </a:pPr>
            <a:r>
              <a:rPr lang="es-ES" sz="2200" dirty="0" smtClean="0"/>
              <a:t>	</a:t>
            </a:r>
            <a:r>
              <a:rPr lang="es-ES" sz="2600" b="1" dirty="0" smtClean="0"/>
              <a:t>EA4s</a:t>
            </a:r>
          </a:p>
          <a:p>
            <a:pPr marL="0" indent="0">
              <a:spcBef>
                <a:spcPts val="0"/>
              </a:spcBef>
            </a:pPr>
            <a:r>
              <a:rPr lang="es-ES" sz="2200" dirty="0" smtClean="0"/>
              <a:t>Nadie </a:t>
            </a:r>
            <a:r>
              <a:rPr lang="es-ES" sz="2200" b="1" dirty="0" smtClean="0"/>
              <a:t>	</a:t>
            </a:r>
          </a:p>
          <a:p>
            <a:pPr marL="0" indent="0">
              <a:spcBef>
                <a:spcPts val="0"/>
              </a:spcBef>
              <a:buNone/>
            </a:pPr>
            <a:r>
              <a:rPr lang="es-ES" sz="2200" dirty="0" smtClean="0"/>
              <a:t>	</a:t>
            </a:r>
            <a:r>
              <a:rPr lang="es-ES" sz="2600" b="1" dirty="0" smtClean="0"/>
              <a:t>EA5s</a:t>
            </a:r>
          </a:p>
          <a:p>
            <a:pPr marL="0" indent="0">
              <a:spcBef>
                <a:spcPts val="0"/>
              </a:spcBef>
            </a:pPr>
            <a:r>
              <a:rPr lang="es-ES" sz="2200" dirty="0" smtClean="0"/>
              <a:t>EA5JF Pascual (</a:t>
            </a:r>
            <a:r>
              <a:rPr lang="es-ES" sz="1800" u="sng" dirty="0" smtClean="0">
                <a:hlinkClick r:id="rId7"/>
              </a:rPr>
              <a:t>p.arbona@securimar.com</a:t>
            </a:r>
            <a:r>
              <a:rPr lang="es-ES" sz="1800" dirty="0" smtClean="0"/>
              <a:t>) </a:t>
            </a:r>
          </a:p>
          <a:p>
            <a:pPr marL="0" indent="0">
              <a:spcBef>
                <a:spcPts val="0"/>
              </a:spcBef>
            </a:pPr>
            <a:r>
              <a:rPr lang="es-ES" sz="2200" dirty="0" smtClean="0"/>
              <a:t>EA5CLH Pascual (</a:t>
            </a:r>
            <a:r>
              <a:rPr lang="es-ES" sz="2200" u="sng" dirty="0" smtClean="0">
                <a:hlinkClick r:id="rId8"/>
              </a:rPr>
              <a:t>ea5clh@yahoo.es</a:t>
            </a:r>
            <a:r>
              <a:rPr lang="es-ES" sz="2200" dirty="0" smtClean="0"/>
              <a:t>)</a:t>
            </a:r>
          </a:p>
          <a:p>
            <a:pPr marL="0" indent="0">
              <a:spcBef>
                <a:spcPts val="0"/>
              </a:spcBef>
            </a:pPr>
            <a:r>
              <a:rPr lang="es-ES" sz="2200" dirty="0" smtClean="0"/>
              <a:t>EA5DOM  Luis (</a:t>
            </a:r>
            <a:r>
              <a:rPr lang="es-ES" sz="2200" u="sng" dirty="0" smtClean="0">
                <a:hlinkClick r:id="rId9"/>
              </a:rPr>
              <a:t>Luis@vigilant.es</a:t>
            </a:r>
            <a:r>
              <a:rPr lang="es-ES" sz="2200" dirty="0" smtClean="0"/>
              <a:t>)</a:t>
            </a:r>
          </a:p>
          <a:p>
            <a:pPr marL="0" indent="0">
              <a:spcBef>
                <a:spcPts val="0"/>
              </a:spcBef>
              <a:buNone/>
            </a:pPr>
            <a:r>
              <a:rPr lang="es-ES" sz="2200" dirty="0" smtClean="0"/>
              <a:t> </a:t>
            </a:r>
            <a:r>
              <a:rPr lang="es-ES" sz="2400" b="1" dirty="0" smtClean="0"/>
              <a:t>de 10GHz</a:t>
            </a:r>
          </a:p>
          <a:p>
            <a:pPr marL="0" indent="0">
              <a:spcBef>
                <a:spcPts val="0"/>
              </a:spcBef>
              <a:buNone/>
            </a:pPr>
            <a:r>
              <a:rPr lang="es-ES" sz="2400" b="1" dirty="0" smtClean="0"/>
              <a:t>	EA6s</a:t>
            </a:r>
          </a:p>
          <a:p>
            <a:pPr marL="0" indent="0">
              <a:spcBef>
                <a:spcPts val="0"/>
              </a:spcBef>
            </a:pPr>
            <a:r>
              <a:rPr lang="es-ES" sz="2200" dirty="0" smtClean="0"/>
              <a:t>EA6FB Pepe (</a:t>
            </a:r>
            <a:r>
              <a:rPr lang="es-ES" sz="2200" u="sng" dirty="0" smtClean="0">
                <a:hlinkClick r:id="rId10"/>
              </a:rPr>
              <a:t>ea6fb@telefonica.net</a:t>
            </a:r>
            <a:r>
              <a:rPr lang="es-ES" sz="2200" dirty="0" smtClean="0"/>
              <a:t>)</a:t>
            </a:r>
          </a:p>
          <a:p>
            <a:pPr marL="0" indent="0">
              <a:spcBef>
                <a:spcPts val="0"/>
              </a:spcBef>
            </a:pPr>
            <a:r>
              <a:rPr lang="en-GB" sz="2200" dirty="0" smtClean="0"/>
              <a:t>EA6QB </a:t>
            </a:r>
            <a:r>
              <a:rPr lang="en-GB" sz="2200" dirty="0" err="1" smtClean="0"/>
              <a:t>Bartolo</a:t>
            </a:r>
            <a:r>
              <a:rPr lang="en-GB" sz="2200" dirty="0" smtClean="0"/>
              <a:t> (</a:t>
            </a:r>
            <a:r>
              <a:rPr lang="en-GB" sz="2200" u="sng" dirty="0" smtClean="0">
                <a:hlinkClick r:id="rId11"/>
              </a:rPr>
              <a:t>ea6qb@telefonica.net</a:t>
            </a:r>
            <a:r>
              <a:rPr lang="en-GB" sz="2200" dirty="0" smtClean="0"/>
              <a:t>)</a:t>
            </a:r>
            <a:endParaRPr lang="es-ES" sz="2200" dirty="0" smtClean="0"/>
          </a:p>
          <a:p>
            <a:pPr marL="0" indent="0">
              <a:spcBef>
                <a:spcPts val="0"/>
              </a:spcBef>
            </a:pPr>
            <a:r>
              <a:rPr lang="es-ES" sz="2200" dirty="0" smtClean="0"/>
              <a:t>EB6AOK </a:t>
            </a:r>
            <a:r>
              <a:rPr lang="es-ES" sz="2200" dirty="0" err="1" smtClean="0"/>
              <a:t>Enric</a:t>
            </a:r>
            <a:r>
              <a:rPr lang="es-ES" sz="2200" dirty="0" smtClean="0"/>
              <a:t> (</a:t>
            </a:r>
            <a:r>
              <a:rPr lang="es-ES" sz="2200" u="sng" dirty="0" smtClean="0">
                <a:hlinkClick r:id="rId12"/>
              </a:rPr>
              <a:t>eb6aok@gmail.com</a:t>
            </a:r>
            <a:r>
              <a:rPr lang="es-ES" sz="2200" dirty="0" smtClean="0"/>
              <a:t>)</a:t>
            </a:r>
          </a:p>
          <a:p>
            <a:pPr marL="0" indent="0">
              <a:spcBef>
                <a:spcPts val="0"/>
              </a:spcBef>
              <a:buNone/>
            </a:pPr>
            <a:r>
              <a:rPr lang="es-ES" sz="2200" dirty="0" smtClean="0"/>
              <a:t>	</a:t>
            </a:r>
            <a:r>
              <a:rPr lang="es-ES" sz="2400" b="1" dirty="0" smtClean="0"/>
              <a:t>EA7s</a:t>
            </a:r>
          </a:p>
          <a:p>
            <a:pPr marL="0" indent="0">
              <a:spcBef>
                <a:spcPts val="0"/>
              </a:spcBef>
            </a:pPr>
            <a:r>
              <a:rPr lang="es-ES" sz="2200" dirty="0" smtClean="0"/>
              <a:t>EA7EZS Lorenzo  (</a:t>
            </a:r>
            <a:r>
              <a:rPr lang="es-ES" sz="2200" u="sng" dirty="0" smtClean="0">
                <a:hlinkClick r:id="rId13"/>
              </a:rPr>
              <a:t>lorenzomorillas@hotmail.com</a:t>
            </a:r>
            <a:r>
              <a:rPr lang="es-ES" sz="2200" dirty="0" smtClean="0"/>
              <a:t>) </a:t>
            </a:r>
          </a:p>
          <a:p>
            <a:pPr marL="0" indent="0">
              <a:spcBef>
                <a:spcPts val="0"/>
              </a:spcBef>
              <a:buNone/>
            </a:pPr>
            <a:r>
              <a:rPr lang="es-ES" sz="2200" dirty="0" smtClean="0"/>
              <a:t>	</a:t>
            </a:r>
            <a:r>
              <a:rPr lang="es-ES" sz="2400" b="1" dirty="0" smtClean="0"/>
              <a:t>EA8s</a:t>
            </a:r>
          </a:p>
          <a:p>
            <a:pPr marL="0" indent="0">
              <a:spcBef>
                <a:spcPts val="0"/>
              </a:spcBef>
            </a:pPr>
            <a:r>
              <a:rPr lang="es-ES" sz="2200" dirty="0" smtClean="0"/>
              <a:t>EA8BFK Peter (</a:t>
            </a:r>
            <a:r>
              <a:rPr lang="es-ES" sz="2200" u="sng" dirty="0" smtClean="0">
                <a:hlinkClick r:id="rId14"/>
              </a:rPr>
              <a:t>j.p.griebel@t-online.de</a:t>
            </a:r>
            <a:r>
              <a:rPr lang="es-ES" sz="2200" dirty="0" smtClean="0"/>
              <a:t>)</a:t>
            </a:r>
          </a:p>
          <a:p>
            <a:pPr marL="0" indent="0">
              <a:spcBef>
                <a:spcPts val="0"/>
              </a:spcBef>
              <a:buNone/>
            </a:pPr>
            <a:r>
              <a:rPr lang="es-ES" sz="2200" dirty="0" smtClean="0"/>
              <a:t>	</a:t>
            </a:r>
            <a:r>
              <a:rPr lang="es-ES" sz="2400" b="1" dirty="0" smtClean="0"/>
              <a:t>EA9s </a:t>
            </a:r>
            <a:r>
              <a:rPr lang="es-ES" sz="2200" dirty="0" smtClean="0"/>
              <a:t> </a:t>
            </a:r>
          </a:p>
          <a:p>
            <a:pPr marL="0" indent="0">
              <a:spcBef>
                <a:spcPts val="0"/>
              </a:spcBef>
            </a:pPr>
            <a:r>
              <a:rPr lang="es-ES" sz="2200" dirty="0" smtClean="0"/>
              <a:t>EA9IB Pedro ha recuperado y reinstalado la Baliza cedida por colegas franceses</a:t>
            </a:r>
          </a:p>
          <a:p>
            <a:pPr algn="ctr">
              <a:buNone/>
            </a:pPr>
            <a:endParaRPr lang="es-ES" sz="2400" dirty="0" smtClean="0"/>
          </a:p>
        </p:txBody>
      </p:sp>
      <p:pic>
        <p:nvPicPr>
          <p:cNvPr id="2050" name="Picture 2" descr="C:\Users\Manel\Desktop\Capçalera µW 2012.jpg"/>
          <p:cNvPicPr>
            <a:picLocks noChangeAspect="1" noChangeArrowheads="1"/>
          </p:cNvPicPr>
          <p:nvPr/>
        </p:nvPicPr>
        <p:blipFill>
          <a:blip r:embed="rId15" cstate="print"/>
          <a:srcRect/>
          <a:stretch>
            <a:fillRect/>
          </a:stretch>
        </p:blipFill>
        <p:spPr bwMode="auto">
          <a:xfrm>
            <a:off x="467544" y="116632"/>
            <a:ext cx="8218488" cy="143986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467544" y="1700808"/>
            <a:ext cx="8208912" cy="4896544"/>
          </a:xfrm>
        </p:spPr>
        <p:txBody>
          <a:bodyPr>
            <a:normAutofit/>
          </a:bodyPr>
          <a:lstStyle/>
          <a:p>
            <a:r>
              <a:rPr lang="ca-ES" sz="7200" b="1" dirty="0" smtClean="0">
                <a:solidFill>
                  <a:srgbClr val="1909E7"/>
                </a:solidFill>
                <a:latin typeface="Algerian" pitchFamily="82" charset="0"/>
              </a:rPr>
              <a:t>QUE HICIMOS PARA PROMOCIONAR LAS µW ESPAÑA</a:t>
            </a:r>
            <a:endParaRPr lang="ca-ES" sz="7200" b="1" dirty="0">
              <a:solidFill>
                <a:srgbClr val="1909E7"/>
              </a:solidFill>
              <a:latin typeface="Algerian" pitchFamily="82" charset="0"/>
            </a:endParaRPr>
          </a:p>
        </p:txBody>
      </p:sp>
      <p:pic>
        <p:nvPicPr>
          <p:cNvPr id="3" name="Picture 3" descr="C:\Users\Manel\Desktop\Capçalera µW 2012.jpg"/>
          <p:cNvPicPr>
            <a:picLocks noChangeAspect="1" noChangeArrowheads="1"/>
          </p:cNvPicPr>
          <p:nvPr/>
        </p:nvPicPr>
        <p:blipFill>
          <a:blip r:embed="rId2" cstate="print"/>
          <a:srcRect/>
          <a:stretch>
            <a:fillRect/>
          </a:stretch>
        </p:blipFill>
        <p:spPr bwMode="auto">
          <a:xfrm>
            <a:off x="467544" y="116632"/>
            <a:ext cx="8218488" cy="1439863"/>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ca-ES" dirty="0" err="1" smtClean="0"/>
              <a:t>aaa</a:t>
            </a:r>
            <a:endParaRPr lang="ca-ES" dirty="0"/>
          </a:p>
        </p:txBody>
      </p:sp>
      <p:sp>
        <p:nvSpPr>
          <p:cNvPr id="5" name="4 Marcador de contenido"/>
          <p:cNvSpPr>
            <a:spLocks noGrp="1"/>
          </p:cNvSpPr>
          <p:nvPr>
            <p:ph idx="1"/>
          </p:nvPr>
        </p:nvSpPr>
        <p:spPr>
          <a:xfrm>
            <a:off x="251520" y="1772816"/>
            <a:ext cx="8640960" cy="4680520"/>
          </a:xfrm>
        </p:spPr>
        <p:txBody>
          <a:bodyPr>
            <a:normAutofit/>
          </a:bodyPr>
          <a:lstStyle/>
          <a:p>
            <a:pPr algn="just">
              <a:buNone/>
            </a:pPr>
            <a:r>
              <a:rPr lang="es-ES" dirty="0" smtClean="0"/>
              <a:t> Hola   </a:t>
            </a:r>
          </a:p>
        </p:txBody>
      </p:sp>
      <p:pic>
        <p:nvPicPr>
          <p:cNvPr id="2050" name="Picture 2" descr="C:\Users\Manel\Desktop\Capçalera µW 2012.jpg"/>
          <p:cNvPicPr>
            <a:picLocks noChangeAspect="1" noChangeArrowheads="1"/>
          </p:cNvPicPr>
          <p:nvPr/>
        </p:nvPicPr>
        <p:blipFill>
          <a:blip r:embed="rId3" cstate="print"/>
          <a:srcRect/>
          <a:stretch>
            <a:fillRect/>
          </a:stretch>
        </p:blipFill>
        <p:spPr bwMode="auto">
          <a:xfrm>
            <a:off x="467544" y="116632"/>
            <a:ext cx="8218488" cy="1439862"/>
          </a:xfrm>
          <a:prstGeom prst="rect">
            <a:avLst/>
          </a:prstGeom>
          <a:noFill/>
        </p:spPr>
      </p:pic>
      <p:pic>
        <p:nvPicPr>
          <p:cNvPr id="2051" name="Picture 3" descr="C:\Congres URE Granada 2012\Balizas 10 GHz 3.jpg"/>
          <p:cNvPicPr>
            <a:picLocks noChangeAspect="1" noChangeArrowheads="1"/>
          </p:cNvPicPr>
          <p:nvPr/>
        </p:nvPicPr>
        <p:blipFill>
          <a:blip r:embed="rId4" cstate="print"/>
          <a:srcRect/>
          <a:stretch>
            <a:fillRect/>
          </a:stretch>
        </p:blipFill>
        <p:spPr bwMode="auto">
          <a:xfrm>
            <a:off x="0" y="1628800"/>
            <a:ext cx="9144000" cy="5128381"/>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ca-ES" dirty="0" err="1" smtClean="0"/>
              <a:t>aaa</a:t>
            </a:r>
            <a:endParaRPr lang="ca-ES" dirty="0"/>
          </a:p>
        </p:txBody>
      </p:sp>
      <p:sp>
        <p:nvSpPr>
          <p:cNvPr id="5" name="4 Marcador de contenido"/>
          <p:cNvSpPr>
            <a:spLocks noGrp="1"/>
          </p:cNvSpPr>
          <p:nvPr>
            <p:ph idx="1"/>
          </p:nvPr>
        </p:nvSpPr>
        <p:spPr>
          <a:xfrm>
            <a:off x="0" y="1772816"/>
            <a:ext cx="8892480" cy="4680520"/>
          </a:xfrm>
        </p:spPr>
        <p:txBody>
          <a:bodyPr>
            <a:normAutofit fontScale="92500" lnSpcReduction="20000"/>
          </a:bodyPr>
          <a:lstStyle/>
          <a:p>
            <a:pPr algn="ctr">
              <a:buNone/>
            </a:pPr>
            <a:r>
              <a:rPr lang="es-ES" sz="3500" b="1" dirty="0" smtClean="0"/>
              <a:t>Grupo de trabajo que redacto en junio 2011 el:</a:t>
            </a:r>
          </a:p>
          <a:p>
            <a:pPr algn="just">
              <a:buNone/>
            </a:pPr>
            <a:endParaRPr lang="es-ES" sz="2600" dirty="0" smtClean="0"/>
          </a:p>
          <a:p>
            <a:pPr algn="just">
              <a:buNone/>
            </a:pPr>
            <a:r>
              <a:rPr lang="es-ES" sz="2600" b="1" dirty="0" smtClean="0"/>
              <a:t>	</a:t>
            </a:r>
            <a:r>
              <a:rPr lang="es-ES" sz="2600" dirty="0" smtClean="0"/>
              <a:t>ANÁLISIS Y PROPUESTA DE MODIFICACIÓN DEL REGLAMENTO DE RADIOAFICIONADOS EN BANDAS DE UHF Y MICROONDAS, QUE PRESENTA LA UNIÓN DE RADIOAFICIONADOS ESPAÑOLES (U.R.E.) A LA SUBDIRECCIÓN GENERAL DE PLANIFICACIÓN Y GESTIÓN DEL ESPECTRO RADIOELÉCTRICO.</a:t>
            </a:r>
          </a:p>
          <a:p>
            <a:pPr algn="ctr">
              <a:buNone/>
            </a:pPr>
            <a:r>
              <a:rPr lang="es-ES" sz="2200" dirty="0" smtClean="0"/>
              <a:t>	</a:t>
            </a:r>
            <a:r>
              <a:rPr lang="es-ES" sz="3000" b="1" dirty="0" smtClean="0"/>
              <a:t>GRUPO REALIZACIÓN</a:t>
            </a:r>
            <a:r>
              <a:rPr lang="es-ES" sz="2200" dirty="0" smtClean="0"/>
              <a:t>:</a:t>
            </a:r>
          </a:p>
          <a:p>
            <a:pPr>
              <a:buNone/>
            </a:pPr>
            <a:r>
              <a:rPr lang="es-ES" sz="2200" dirty="0" smtClean="0"/>
              <a:t>	</a:t>
            </a:r>
            <a:r>
              <a:rPr lang="es-ES" sz="2600" dirty="0" smtClean="0"/>
              <a:t>COMPILACIÓN Y REDACCIÓN :  </a:t>
            </a:r>
            <a:r>
              <a:rPr lang="es-ES" sz="2600" dirty="0" err="1" smtClean="0"/>
              <a:t>Magin</a:t>
            </a:r>
            <a:r>
              <a:rPr lang="es-ES" sz="2600" dirty="0" smtClean="0"/>
              <a:t> </a:t>
            </a:r>
            <a:r>
              <a:rPr lang="es-ES" sz="2600" dirty="0" err="1" smtClean="0"/>
              <a:t>Casamitjana</a:t>
            </a:r>
            <a:r>
              <a:rPr lang="es-ES" sz="2600" dirty="0" smtClean="0"/>
              <a:t> </a:t>
            </a:r>
            <a:r>
              <a:rPr lang="es-ES" sz="2600" dirty="0" err="1" smtClean="0"/>
              <a:t>Biosca</a:t>
            </a:r>
            <a:r>
              <a:rPr lang="es-ES" sz="2600" dirty="0" smtClean="0"/>
              <a:t>  (EA3UM)</a:t>
            </a:r>
          </a:p>
          <a:p>
            <a:pPr>
              <a:buNone/>
            </a:pPr>
            <a:r>
              <a:rPr lang="es-ES" sz="2600" dirty="0" smtClean="0"/>
              <a:t>	CORRECCIÓN Y MAQUETADO :  Toni </a:t>
            </a:r>
            <a:r>
              <a:rPr lang="es-ES" sz="2600" dirty="0" err="1" smtClean="0"/>
              <a:t>Baqués</a:t>
            </a:r>
            <a:r>
              <a:rPr lang="es-ES" sz="2600" dirty="0" smtClean="0"/>
              <a:t> i </a:t>
            </a:r>
            <a:r>
              <a:rPr lang="es-ES" sz="2600" dirty="0" err="1" smtClean="0"/>
              <a:t>Roviralta</a:t>
            </a:r>
            <a:r>
              <a:rPr lang="es-ES" sz="2600" dirty="0" smtClean="0"/>
              <a:t>   (EA3BRA)</a:t>
            </a:r>
          </a:p>
          <a:p>
            <a:pPr>
              <a:buNone/>
            </a:pPr>
            <a:r>
              <a:rPr lang="es-ES" sz="2600" dirty="0" smtClean="0"/>
              <a:t>	RECOPILACIÓN INFORMACION GRÁFICA :  Benjamín </a:t>
            </a:r>
            <a:r>
              <a:rPr lang="es-ES" sz="2600" dirty="0" err="1" smtClean="0"/>
              <a:t>Pinyol</a:t>
            </a:r>
            <a:r>
              <a:rPr lang="es-ES" sz="2600" dirty="0" smtClean="0"/>
              <a:t> (EA3XU)</a:t>
            </a:r>
          </a:p>
          <a:p>
            <a:pPr>
              <a:buNone/>
            </a:pPr>
            <a:r>
              <a:rPr lang="es-ES" sz="2600" dirty="0" smtClean="0"/>
              <a:t>	COORDINACIÓN:                                      </a:t>
            </a:r>
            <a:r>
              <a:rPr lang="es-ES" sz="2600" dirty="0" err="1" smtClean="0"/>
              <a:t>Manel</a:t>
            </a:r>
            <a:r>
              <a:rPr lang="es-ES" sz="2600" dirty="0" smtClean="0"/>
              <a:t> Mataró Pons  (EA3FLX)   </a:t>
            </a:r>
          </a:p>
          <a:p>
            <a:pPr>
              <a:buNone/>
            </a:pPr>
            <a:r>
              <a:rPr lang="es-ES" sz="2200" dirty="0" smtClean="0"/>
              <a:t>	 </a:t>
            </a:r>
          </a:p>
          <a:p>
            <a:pPr algn="just">
              <a:buNone/>
            </a:pPr>
            <a:endParaRPr lang="es-ES" dirty="0" smtClean="0"/>
          </a:p>
          <a:p>
            <a:pPr algn="just">
              <a:buNone/>
            </a:pPr>
            <a:endParaRPr lang="es-ES" dirty="0" smtClean="0"/>
          </a:p>
          <a:p>
            <a:pPr algn="just">
              <a:buNone/>
            </a:pPr>
            <a:endParaRPr lang="es-ES" dirty="0" smtClean="0"/>
          </a:p>
          <a:p>
            <a:pPr algn="just">
              <a:buNone/>
            </a:pPr>
            <a:endParaRPr lang="es-ES" dirty="0" smtClean="0"/>
          </a:p>
          <a:p>
            <a:pPr algn="just">
              <a:buNone/>
            </a:pPr>
            <a:endParaRPr lang="es-ES" dirty="0" smtClean="0"/>
          </a:p>
          <a:p>
            <a:pPr algn="just">
              <a:buNone/>
            </a:pPr>
            <a:endParaRPr lang="es-ES" dirty="0" smtClean="0"/>
          </a:p>
          <a:p>
            <a:pPr algn="just">
              <a:buNone/>
            </a:pPr>
            <a:endParaRPr lang="es-ES" dirty="0" smtClean="0"/>
          </a:p>
          <a:p>
            <a:pPr algn="just">
              <a:buNone/>
            </a:pPr>
            <a:endParaRPr lang="es-ES" dirty="0" smtClean="0"/>
          </a:p>
          <a:p>
            <a:pPr algn="just">
              <a:buNone/>
            </a:pPr>
            <a:endParaRPr lang="es-ES" dirty="0" smtClean="0"/>
          </a:p>
          <a:p>
            <a:pPr algn="just">
              <a:buNone/>
            </a:pPr>
            <a:endParaRPr lang="es-ES" dirty="0" smtClean="0"/>
          </a:p>
          <a:p>
            <a:pPr algn="just">
              <a:buNone/>
            </a:pPr>
            <a:endParaRPr lang="es-ES" dirty="0" smtClean="0"/>
          </a:p>
          <a:p>
            <a:pPr algn="just">
              <a:buNone/>
            </a:pPr>
            <a:endParaRPr lang="es-ES" dirty="0" smtClean="0"/>
          </a:p>
        </p:txBody>
      </p:sp>
      <p:pic>
        <p:nvPicPr>
          <p:cNvPr id="2050" name="Picture 2" descr="C:\Users\Manel\Desktop\Capçalera µW 2012.jpg"/>
          <p:cNvPicPr>
            <a:picLocks noChangeAspect="1" noChangeArrowheads="1"/>
          </p:cNvPicPr>
          <p:nvPr/>
        </p:nvPicPr>
        <p:blipFill>
          <a:blip r:embed="rId2" cstate="print"/>
          <a:srcRect/>
          <a:stretch>
            <a:fillRect/>
          </a:stretch>
        </p:blipFill>
        <p:spPr bwMode="auto">
          <a:xfrm>
            <a:off x="467544" y="116632"/>
            <a:ext cx="8218488" cy="143986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ca-ES" dirty="0" err="1" smtClean="0"/>
              <a:t>aaa</a:t>
            </a:r>
            <a:endParaRPr lang="ca-ES" dirty="0"/>
          </a:p>
        </p:txBody>
      </p:sp>
      <p:sp>
        <p:nvSpPr>
          <p:cNvPr id="5" name="4 Marcador de contenido"/>
          <p:cNvSpPr>
            <a:spLocks noGrp="1"/>
          </p:cNvSpPr>
          <p:nvPr>
            <p:ph idx="1"/>
          </p:nvPr>
        </p:nvSpPr>
        <p:spPr>
          <a:xfrm>
            <a:off x="251520" y="1772816"/>
            <a:ext cx="8640960" cy="4680520"/>
          </a:xfrm>
        </p:spPr>
        <p:txBody>
          <a:bodyPr>
            <a:normAutofit/>
          </a:bodyPr>
          <a:lstStyle/>
          <a:p>
            <a:pPr algn="ctr">
              <a:buNone/>
            </a:pPr>
            <a:r>
              <a:rPr lang="es-ES" b="1" dirty="0" smtClean="0"/>
              <a:t>Conclusiones del documento</a:t>
            </a:r>
          </a:p>
          <a:p>
            <a:pPr algn="just">
              <a:buNone/>
            </a:pPr>
            <a:r>
              <a:rPr lang="es-ES" sz="2000" dirty="0" smtClean="0"/>
              <a:t>		En consonancia por tanto con lo expuesto, y con referencia al REGLAMENTO DE USO DEL DOMINIO RADIOELÉCTRICO POR RADIOAFICIONADOS, publicado en el BOE nº 137 del viernes 9 de Junio 2006, se SOLICITA LA </a:t>
            </a:r>
            <a:r>
              <a:rPr lang="es-ES" sz="2000" u="sng" dirty="0" smtClean="0"/>
              <a:t>DEROGACION</a:t>
            </a:r>
            <a:r>
              <a:rPr lang="es-ES" sz="2000" dirty="0" smtClean="0"/>
              <a:t> del artículo 2 en sus apartados 1 y 2, que define la  clasificación “E” (Comunicaciones Especiales) otorgando un carácter de provisionalidad y temporalidad exclusiva al espectro por encima de los 1200 </a:t>
            </a:r>
            <a:r>
              <a:rPr lang="es-ES" sz="2000" dirty="0" err="1" smtClean="0"/>
              <a:t>MHz.</a:t>
            </a:r>
            <a:r>
              <a:rPr lang="es-ES" sz="2000" dirty="0" smtClean="0"/>
              <a:t>,  confiriendo un alto nivel de inseguridad, muy perjudicial para los planes y previsiones que en el futuro próximo pudieran llevarse a cabo.</a:t>
            </a:r>
          </a:p>
          <a:p>
            <a:pPr algn="just">
              <a:buNone/>
            </a:pPr>
            <a:r>
              <a:rPr lang="es-ES" sz="2000" dirty="0" smtClean="0"/>
              <a:t>		Se solicita también la </a:t>
            </a:r>
            <a:r>
              <a:rPr lang="es-ES" sz="2000" u="sng" dirty="0" smtClean="0"/>
              <a:t>DEROGACIÓN Y POR TANTO EXCLUSIÓN </a:t>
            </a:r>
            <a:r>
              <a:rPr lang="es-ES" sz="2000" dirty="0" smtClean="0"/>
              <a:t>de dicho Reglamento los artículos 19 y 20 del Capítulo IV por las razones de Conclusiones del compatibilidades internacionales, temporalidad y accesibilidad del Radioaficionado, antes expuestas, eliminando así, su rigor restrictivo.</a:t>
            </a:r>
          </a:p>
          <a:p>
            <a:pPr algn="ctr">
              <a:buNone/>
            </a:pPr>
            <a:endParaRPr lang="es-ES" sz="2000" b="1" dirty="0" smtClean="0"/>
          </a:p>
        </p:txBody>
      </p:sp>
      <p:pic>
        <p:nvPicPr>
          <p:cNvPr id="2050" name="Picture 2" descr="C:\Users\Manel\Desktop\Capçalera µW 2012.jpg"/>
          <p:cNvPicPr>
            <a:picLocks noChangeAspect="1" noChangeArrowheads="1"/>
          </p:cNvPicPr>
          <p:nvPr/>
        </p:nvPicPr>
        <p:blipFill>
          <a:blip r:embed="rId2" cstate="print"/>
          <a:srcRect/>
          <a:stretch>
            <a:fillRect/>
          </a:stretch>
        </p:blipFill>
        <p:spPr bwMode="auto">
          <a:xfrm>
            <a:off x="467544" y="116632"/>
            <a:ext cx="8218488" cy="1439862"/>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ca-ES" dirty="0" err="1" smtClean="0"/>
              <a:t>aaa</a:t>
            </a:r>
            <a:endParaRPr lang="ca-ES" dirty="0"/>
          </a:p>
        </p:txBody>
      </p:sp>
      <p:sp>
        <p:nvSpPr>
          <p:cNvPr id="5" name="4 Marcador de contenido"/>
          <p:cNvSpPr>
            <a:spLocks noGrp="1"/>
          </p:cNvSpPr>
          <p:nvPr>
            <p:ph idx="1"/>
          </p:nvPr>
        </p:nvSpPr>
        <p:spPr>
          <a:xfrm>
            <a:off x="107504" y="1556792"/>
            <a:ext cx="8928992" cy="5301208"/>
          </a:xfrm>
        </p:spPr>
        <p:txBody>
          <a:bodyPr>
            <a:normAutofit fontScale="62500" lnSpcReduction="20000"/>
          </a:bodyPr>
          <a:lstStyle/>
          <a:p>
            <a:pPr marL="0" indent="0" algn="ctr">
              <a:spcBef>
                <a:spcPts val="0"/>
              </a:spcBef>
              <a:buNone/>
            </a:pPr>
            <a:r>
              <a:rPr lang="es-ES" dirty="0" smtClean="0"/>
              <a:t> </a:t>
            </a:r>
            <a:r>
              <a:rPr lang="es-ES" sz="4400" b="1" dirty="0" smtClean="0"/>
              <a:t>Movilización de los </a:t>
            </a:r>
            <a:r>
              <a:rPr lang="es-ES" sz="4400" b="1" dirty="0" err="1" smtClean="0"/>
              <a:t>microondistas</a:t>
            </a:r>
            <a:r>
              <a:rPr lang="es-ES" sz="4400" b="1" dirty="0" smtClean="0"/>
              <a:t> EA.</a:t>
            </a:r>
          </a:p>
          <a:p>
            <a:pPr marL="0" indent="0" algn="ctr">
              <a:spcBef>
                <a:spcPts val="0"/>
              </a:spcBef>
              <a:buNone/>
            </a:pPr>
            <a:r>
              <a:rPr lang="es-ES" sz="4400" b="1" dirty="0" smtClean="0"/>
              <a:t>Después del Congreso de Granada.</a:t>
            </a:r>
          </a:p>
          <a:p>
            <a:pPr marL="0" indent="0">
              <a:spcBef>
                <a:spcPts val="0"/>
              </a:spcBef>
              <a:buNone/>
            </a:pPr>
            <a:endParaRPr lang="es-ES" sz="1500" b="1" dirty="0" smtClean="0"/>
          </a:p>
          <a:p>
            <a:pPr marL="0" indent="0" algn="just">
              <a:spcBef>
                <a:spcPts val="0"/>
              </a:spcBef>
            </a:pPr>
            <a:r>
              <a:rPr lang="es-ES" sz="2400" dirty="0" smtClean="0"/>
              <a:t> </a:t>
            </a:r>
            <a:r>
              <a:rPr lang="es-ES" dirty="0" smtClean="0"/>
              <a:t>Organizar el “Primer encuentro de µW de la Zona Noroeste EA”, durante el Merca </a:t>
            </a:r>
            <a:r>
              <a:rPr lang="es-ES" dirty="0" err="1" smtClean="0"/>
              <a:t>Ham</a:t>
            </a:r>
            <a:r>
              <a:rPr lang="es-ES" dirty="0" smtClean="0"/>
              <a:t> de      </a:t>
            </a:r>
            <a:r>
              <a:rPr lang="es-ES" dirty="0" err="1" smtClean="0"/>
              <a:t>Cerdanyola</a:t>
            </a:r>
            <a:r>
              <a:rPr lang="es-ES" dirty="0" smtClean="0"/>
              <a:t> de Valles.</a:t>
            </a:r>
          </a:p>
          <a:p>
            <a:pPr marL="0" indent="0" algn="just">
              <a:spcBef>
                <a:spcPts val="0"/>
              </a:spcBef>
            </a:pPr>
            <a:r>
              <a:rPr lang="es-ES" dirty="0" smtClean="0"/>
              <a:t>Seguir con la entrega de diplomas de “Bandas Altas”, como se empezó ha hacer este año, animando a los organizadores de concursos que las incluyen, hagan lo que ha hecho URE.</a:t>
            </a:r>
          </a:p>
          <a:p>
            <a:pPr marL="0" indent="0" algn="just">
              <a:spcBef>
                <a:spcPts val="0"/>
              </a:spcBef>
            </a:pPr>
            <a:r>
              <a:rPr lang="es-ES" dirty="0" smtClean="0"/>
              <a:t> Terminar la implantación de balizas en todas las bandas de µW. Para ello es imprescindible la colaboración de los interesados en trabajar en estas bandas, y tal como se ha hecho en la banda de 10 GHz, crear Grupos de trabajo para las bandas de 2,3, 5,7, y 24 </a:t>
            </a:r>
            <a:r>
              <a:rPr lang="es-ES" dirty="0" err="1" smtClean="0"/>
              <a:t>GHz.</a:t>
            </a:r>
            <a:endParaRPr lang="es-ES" dirty="0" smtClean="0"/>
          </a:p>
          <a:p>
            <a:pPr marL="0" indent="0" algn="just">
              <a:spcBef>
                <a:spcPts val="0"/>
              </a:spcBef>
            </a:pPr>
            <a:r>
              <a:rPr lang="es-ES" dirty="0" smtClean="0"/>
              <a:t> Organizar un “Trofeo EA de µW”. Para ello ya hemos entregado a la JDURE, una propuesta de reglamento.</a:t>
            </a:r>
          </a:p>
          <a:p>
            <a:pPr marL="0" indent="0" algn="just">
              <a:spcBef>
                <a:spcPts val="0"/>
              </a:spcBef>
            </a:pPr>
            <a:r>
              <a:rPr lang="es-ES" dirty="0" smtClean="0"/>
              <a:t> Seguir animando desde el foro y la revista a experimentar nuevos modos de propagación como </a:t>
            </a:r>
            <a:r>
              <a:rPr lang="es-ES" dirty="0" err="1" smtClean="0"/>
              <a:t>RainScatter</a:t>
            </a:r>
            <a:r>
              <a:rPr lang="es-ES" dirty="0" smtClean="0"/>
              <a:t>, </a:t>
            </a:r>
            <a:r>
              <a:rPr lang="es-ES" dirty="0" err="1" smtClean="0"/>
              <a:t>PlainScater</a:t>
            </a:r>
            <a:r>
              <a:rPr lang="es-ES" dirty="0" smtClean="0"/>
              <a:t>, modos digitales, etc.</a:t>
            </a:r>
          </a:p>
          <a:p>
            <a:pPr marL="0" indent="0" algn="just">
              <a:spcBef>
                <a:spcPts val="0"/>
              </a:spcBef>
            </a:pPr>
            <a:r>
              <a:rPr lang="es-ES" dirty="0" smtClean="0"/>
              <a:t> Publicar regularmente en la revista y en el foro una tabla activa con los logros de los nuevos modos, en este caso a partir de los 1,2 </a:t>
            </a:r>
            <a:r>
              <a:rPr lang="es-ES" dirty="0" err="1" smtClean="0"/>
              <a:t>GHz.</a:t>
            </a:r>
            <a:endParaRPr lang="es-ES" dirty="0" smtClean="0"/>
          </a:p>
          <a:p>
            <a:pPr marL="0" indent="0" algn="just">
              <a:spcBef>
                <a:spcPts val="0"/>
              </a:spcBef>
            </a:pPr>
            <a:r>
              <a:rPr lang="es-ES" dirty="0" smtClean="0"/>
              <a:t> Publicar regularmente en la revista y en el foro una tabla activa de los records de distancia por banda y modo de propagación.</a:t>
            </a:r>
          </a:p>
          <a:p>
            <a:pPr marL="0" indent="0" algn="just">
              <a:spcBef>
                <a:spcPts val="0"/>
              </a:spcBef>
            </a:pPr>
            <a:r>
              <a:rPr lang="es-ES" dirty="0" smtClean="0"/>
              <a:t> Mejorar la lista de Microondas URE.</a:t>
            </a:r>
          </a:p>
          <a:p>
            <a:pPr algn="just">
              <a:buNone/>
            </a:pPr>
            <a:endParaRPr lang="es-ES" dirty="0" smtClean="0"/>
          </a:p>
        </p:txBody>
      </p:sp>
      <p:pic>
        <p:nvPicPr>
          <p:cNvPr id="2050" name="Picture 2" descr="C:\Users\Manel\Desktop\Capçalera µW 2012.jpg"/>
          <p:cNvPicPr>
            <a:picLocks noChangeAspect="1" noChangeArrowheads="1"/>
          </p:cNvPicPr>
          <p:nvPr/>
        </p:nvPicPr>
        <p:blipFill>
          <a:blip r:embed="rId2" cstate="print"/>
          <a:srcRect/>
          <a:stretch>
            <a:fillRect/>
          </a:stretch>
        </p:blipFill>
        <p:spPr bwMode="auto">
          <a:xfrm>
            <a:off x="467544" y="116632"/>
            <a:ext cx="8218488" cy="1439862"/>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endParaRPr lang="ca-ES"/>
          </a:p>
        </p:txBody>
      </p:sp>
      <p:sp>
        <p:nvSpPr>
          <p:cNvPr id="5" name="4 Marcador de contenido"/>
          <p:cNvSpPr>
            <a:spLocks noGrp="1"/>
          </p:cNvSpPr>
          <p:nvPr>
            <p:ph idx="1"/>
          </p:nvPr>
        </p:nvSpPr>
        <p:spPr>
          <a:xfrm>
            <a:off x="0" y="1628800"/>
            <a:ext cx="8892480" cy="5112568"/>
          </a:xfrm>
        </p:spPr>
        <p:txBody>
          <a:bodyPr>
            <a:normAutofit/>
          </a:bodyPr>
          <a:lstStyle/>
          <a:p>
            <a:pPr algn="ctr">
              <a:buNone/>
            </a:pPr>
            <a:r>
              <a:rPr lang="es-ES" dirty="0" smtClean="0"/>
              <a:t>    </a:t>
            </a:r>
            <a:r>
              <a:rPr lang="es-ES" sz="3600" b="1" dirty="0" smtClean="0"/>
              <a:t>Recuerdos de abuelo</a:t>
            </a:r>
          </a:p>
          <a:p>
            <a:pPr algn="just">
              <a:buNone/>
            </a:pPr>
            <a:r>
              <a:rPr lang="es-ES" dirty="0" smtClean="0"/>
              <a:t>	Quiero recordar mi primera experiencia en µW, que surgió de la lectura en la revista de URE de un articulo que publicaron en Octubre y Noviembre de 1985, EA4AAD y EA4BWW, en las que publicaron un articulo que titularon:</a:t>
            </a:r>
          </a:p>
        </p:txBody>
      </p:sp>
      <p:pic>
        <p:nvPicPr>
          <p:cNvPr id="2050" name="Picture 2" descr="C:\Users\Manel\Desktop\Capçalera µW 2012.jpg"/>
          <p:cNvPicPr>
            <a:picLocks noChangeAspect="1" noChangeArrowheads="1"/>
          </p:cNvPicPr>
          <p:nvPr/>
        </p:nvPicPr>
        <p:blipFill>
          <a:blip r:embed="rId2" cstate="print"/>
          <a:srcRect/>
          <a:stretch>
            <a:fillRect/>
          </a:stretch>
        </p:blipFill>
        <p:spPr bwMode="auto">
          <a:xfrm>
            <a:off x="467544" y="116632"/>
            <a:ext cx="8218488" cy="1439862"/>
          </a:xfrm>
          <a:prstGeom prst="rect">
            <a:avLst/>
          </a:prstGeom>
          <a:noFill/>
        </p:spPr>
      </p:pic>
      <p:sp>
        <p:nvSpPr>
          <p:cNvPr id="7" name="6 Rectángulo"/>
          <p:cNvSpPr/>
          <p:nvPr/>
        </p:nvSpPr>
        <p:spPr>
          <a:xfrm>
            <a:off x="251520" y="4762312"/>
            <a:ext cx="8640960" cy="1569660"/>
          </a:xfrm>
          <a:prstGeom prst="rect">
            <a:avLst/>
          </a:prstGeom>
        </p:spPr>
        <p:txBody>
          <a:bodyPr wrap="square">
            <a:spAutoFit/>
          </a:bodyPr>
          <a:lstStyle/>
          <a:p>
            <a:pPr algn="ctr"/>
            <a:r>
              <a:rPr lang="es-ES" sz="4800" b="1" i="1" dirty="0" smtClean="0">
                <a:latin typeface="Algerian" pitchFamily="82" charset="0"/>
                <a:ea typeface="Adobe Gothic Std B" pitchFamily="34" charset="-128"/>
              </a:rPr>
              <a:t>Un Sencillo Transceptor     para los 10 GHz </a:t>
            </a:r>
            <a:endParaRPr lang="ca-ES" sz="4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ca-ES" dirty="0" err="1" smtClean="0"/>
              <a:t>aaa</a:t>
            </a:r>
            <a:endParaRPr lang="ca-ES" dirty="0"/>
          </a:p>
        </p:txBody>
      </p:sp>
      <p:sp>
        <p:nvSpPr>
          <p:cNvPr id="5" name="4 Marcador de contenido"/>
          <p:cNvSpPr>
            <a:spLocks noGrp="1"/>
          </p:cNvSpPr>
          <p:nvPr>
            <p:ph idx="1"/>
          </p:nvPr>
        </p:nvSpPr>
        <p:spPr>
          <a:xfrm>
            <a:off x="0" y="2060848"/>
            <a:ext cx="8892480" cy="4392488"/>
          </a:xfrm>
        </p:spPr>
        <p:txBody>
          <a:bodyPr>
            <a:normAutofit/>
          </a:bodyPr>
          <a:lstStyle/>
          <a:p>
            <a:pPr algn="just">
              <a:buNone/>
            </a:pPr>
            <a:r>
              <a:rPr lang="es-ES" dirty="0" smtClean="0">
                <a:latin typeface="Vineta BT" pitchFamily="82" charset="0"/>
              </a:rPr>
              <a:t>	</a:t>
            </a:r>
            <a:r>
              <a:rPr lang="es-ES" sz="3600" dirty="0" smtClean="0">
                <a:latin typeface="Vineta BT" pitchFamily="82" charset="0"/>
              </a:rPr>
              <a:t>ESPERO Y DESEO QUE SIGAMOS AMPLIANDO EL COLECTIVO EA EN LAS BANDAS DE µW.</a:t>
            </a:r>
          </a:p>
          <a:p>
            <a:pPr algn="just">
              <a:buNone/>
            </a:pPr>
            <a:endParaRPr lang="es-ES" sz="1800" dirty="0" smtClean="0"/>
          </a:p>
          <a:p>
            <a:pPr algn="just">
              <a:buNone/>
            </a:pPr>
            <a:endParaRPr lang="es-ES" dirty="0" smtClean="0"/>
          </a:p>
          <a:p>
            <a:pPr algn="just">
              <a:buNone/>
            </a:pPr>
            <a:r>
              <a:rPr lang="es-ES" dirty="0" smtClean="0"/>
              <a:t>	</a:t>
            </a:r>
            <a:r>
              <a:rPr lang="es-ES" b="1" dirty="0" smtClean="0">
                <a:latin typeface="Adobe Caslon Pro Bold" pitchFamily="18" charset="0"/>
              </a:rPr>
              <a:t>MUCHAS GRACIAS A TODOS LOS ASISTENTES POR VUESTRA ATENCIÓN.</a:t>
            </a:r>
          </a:p>
          <a:p>
            <a:pPr algn="just">
              <a:buNone/>
            </a:pPr>
            <a:endParaRPr lang="es-ES" dirty="0" smtClean="0"/>
          </a:p>
        </p:txBody>
      </p:sp>
      <p:pic>
        <p:nvPicPr>
          <p:cNvPr id="2050" name="Picture 2" descr="C:\Users\Manel\Desktop\Capçalera µW 2012.jpg"/>
          <p:cNvPicPr>
            <a:picLocks noChangeAspect="1" noChangeArrowheads="1"/>
          </p:cNvPicPr>
          <p:nvPr/>
        </p:nvPicPr>
        <p:blipFill>
          <a:blip r:embed="rId2" cstate="print"/>
          <a:srcRect/>
          <a:stretch>
            <a:fillRect/>
          </a:stretch>
        </p:blipFill>
        <p:spPr bwMode="auto">
          <a:xfrm>
            <a:off x="467544" y="116632"/>
            <a:ext cx="8218488" cy="143986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endParaRPr lang="ca-ES"/>
          </a:p>
        </p:txBody>
      </p:sp>
      <p:sp>
        <p:nvSpPr>
          <p:cNvPr id="5" name="4 Marcador de contenido"/>
          <p:cNvSpPr>
            <a:spLocks noGrp="1"/>
          </p:cNvSpPr>
          <p:nvPr>
            <p:ph idx="1"/>
          </p:nvPr>
        </p:nvSpPr>
        <p:spPr>
          <a:xfrm>
            <a:off x="251520" y="1556792"/>
            <a:ext cx="8640960" cy="5301208"/>
          </a:xfrm>
        </p:spPr>
        <p:txBody>
          <a:bodyPr>
            <a:normAutofit fontScale="70000" lnSpcReduction="20000"/>
          </a:bodyPr>
          <a:lstStyle/>
          <a:p>
            <a:pPr marL="0" indent="0">
              <a:spcBef>
                <a:spcPts val="0"/>
              </a:spcBef>
              <a:buNone/>
            </a:pPr>
            <a:r>
              <a:rPr lang="es-ES" dirty="0" smtClean="0"/>
              <a:t>El 01 de septiembre de 2010, EA4EOZ publica un post en el Foro de URE titulado:</a:t>
            </a:r>
          </a:p>
          <a:p>
            <a:pPr marL="0" indent="0">
              <a:spcBef>
                <a:spcPts val="0"/>
              </a:spcBef>
              <a:buNone/>
            </a:pPr>
            <a:endParaRPr lang="es-ES" sz="1000" dirty="0" smtClean="0"/>
          </a:p>
          <a:p>
            <a:pPr algn="ctr">
              <a:buNone/>
            </a:pPr>
            <a:r>
              <a:rPr lang="es-ES" sz="5200" b="1" i="1" dirty="0" smtClean="0">
                <a:latin typeface="Cooper Black" pitchFamily="18" charset="0"/>
              </a:rPr>
              <a:t>Microondas en EA:   Llegó el momento de trabajar</a:t>
            </a:r>
          </a:p>
          <a:p>
            <a:pPr marL="0" indent="0" algn="just">
              <a:spcBef>
                <a:spcPts val="0"/>
              </a:spcBef>
              <a:buNone/>
            </a:pPr>
            <a:endParaRPr lang="es-ES" sz="2100" dirty="0" smtClean="0"/>
          </a:p>
          <a:p>
            <a:pPr marL="0" indent="0" algn="just">
              <a:spcBef>
                <a:spcPts val="0"/>
              </a:spcBef>
              <a:buNone/>
            </a:pPr>
            <a:r>
              <a:rPr lang="es-ES" sz="4000" dirty="0" smtClean="0"/>
              <a:t>Este fue el detonante para que otros colegas se sumaran a la iniciativa de EA4EOZ, de insistir al SETSI sobre la necesidad de conceder autorizaciones con menos trabas que las que ponía hasta el momento y quejándonos de una propuesta de la SETSI para autorizar unos segmentos de banda, totalmente fuera de los recomendados por la IARU para SSB y CW. </a:t>
            </a:r>
          </a:p>
          <a:p>
            <a:pPr marL="0" indent="0" algn="just">
              <a:spcBef>
                <a:spcPts val="0"/>
              </a:spcBef>
              <a:buNone/>
            </a:pPr>
            <a:r>
              <a:rPr lang="es-ES" sz="4000" dirty="0" smtClean="0"/>
              <a:t>En este trabajo de negociación con el SETSI, iniciado en Junio del 2010, quiero desde aquí agradecer el esfuerzo de Toni EA3BRA</a:t>
            </a:r>
          </a:p>
        </p:txBody>
      </p:sp>
      <p:pic>
        <p:nvPicPr>
          <p:cNvPr id="2050" name="Picture 2" descr="C:\Users\Manel\Desktop\Capçalera µW 2012.jpg"/>
          <p:cNvPicPr>
            <a:picLocks noChangeAspect="1" noChangeArrowheads="1"/>
          </p:cNvPicPr>
          <p:nvPr/>
        </p:nvPicPr>
        <p:blipFill>
          <a:blip r:embed="rId3" cstate="print"/>
          <a:srcRect/>
          <a:stretch>
            <a:fillRect/>
          </a:stretch>
        </p:blipFill>
        <p:spPr bwMode="auto">
          <a:xfrm>
            <a:off x="467544" y="116632"/>
            <a:ext cx="8218488" cy="143986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827584" y="1700808"/>
            <a:ext cx="7560840" cy="4896544"/>
          </a:xfrm>
        </p:spPr>
        <p:txBody>
          <a:bodyPr/>
          <a:lstStyle/>
          <a:p>
            <a:endParaRPr lang="ca-ES" dirty="0"/>
          </a:p>
        </p:txBody>
      </p:sp>
      <p:pic>
        <p:nvPicPr>
          <p:cNvPr id="2050" name="Picture 2" descr="C:\Users\Manel\Desktop\Capçalera µW 2012.jpg"/>
          <p:cNvPicPr>
            <a:picLocks noChangeAspect="1" noChangeArrowheads="1"/>
          </p:cNvPicPr>
          <p:nvPr/>
        </p:nvPicPr>
        <p:blipFill>
          <a:blip r:embed="rId2" cstate="print"/>
          <a:srcRect/>
          <a:stretch>
            <a:fillRect/>
          </a:stretch>
        </p:blipFill>
        <p:spPr bwMode="auto">
          <a:xfrm>
            <a:off x="467544" y="116632"/>
            <a:ext cx="8218488" cy="1439862"/>
          </a:xfrm>
          <a:prstGeom prst="rect">
            <a:avLst/>
          </a:prstGeom>
          <a:noFill/>
        </p:spPr>
      </p:pic>
      <p:pic>
        <p:nvPicPr>
          <p:cNvPr id="1026" name="Picture 2" descr="C:\Users\Manel\Desktop\ARTICULO 19.jpg"/>
          <p:cNvPicPr>
            <a:picLocks noChangeAspect="1" noChangeArrowheads="1"/>
          </p:cNvPicPr>
          <p:nvPr/>
        </p:nvPicPr>
        <p:blipFill>
          <a:blip r:embed="rId3" cstate="print"/>
          <a:srcRect/>
          <a:stretch>
            <a:fillRect/>
          </a:stretch>
        </p:blipFill>
        <p:spPr bwMode="auto">
          <a:xfrm>
            <a:off x="827584" y="1556792"/>
            <a:ext cx="7661349" cy="518526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2483768" y="1700808"/>
            <a:ext cx="4608512" cy="4896544"/>
          </a:xfrm>
        </p:spPr>
        <p:txBody>
          <a:bodyPr/>
          <a:lstStyle/>
          <a:p>
            <a:endParaRPr lang="ca-ES" dirty="0"/>
          </a:p>
        </p:txBody>
      </p:sp>
      <p:pic>
        <p:nvPicPr>
          <p:cNvPr id="2050" name="Picture 2" descr="C:\Users\Manel\Desktop\Capçalera µW 2012.jpg"/>
          <p:cNvPicPr>
            <a:picLocks noChangeAspect="1" noChangeArrowheads="1"/>
          </p:cNvPicPr>
          <p:nvPr/>
        </p:nvPicPr>
        <p:blipFill>
          <a:blip r:embed="rId2" cstate="print"/>
          <a:srcRect/>
          <a:stretch>
            <a:fillRect/>
          </a:stretch>
        </p:blipFill>
        <p:spPr bwMode="auto">
          <a:xfrm>
            <a:off x="467544" y="116632"/>
            <a:ext cx="8218488" cy="1439862"/>
          </a:xfrm>
          <a:prstGeom prst="rect">
            <a:avLst/>
          </a:prstGeom>
          <a:noFill/>
        </p:spPr>
      </p:pic>
      <p:pic>
        <p:nvPicPr>
          <p:cNvPr id="3" name="Picture 2" descr="C:\Users\Manel\Desktop\ARTICULO 20.jpg"/>
          <p:cNvPicPr>
            <a:picLocks noChangeAspect="1" noChangeArrowheads="1"/>
          </p:cNvPicPr>
          <p:nvPr/>
        </p:nvPicPr>
        <p:blipFill>
          <a:blip r:embed="rId3" cstate="print"/>
          <a:srcRect/>
          <a:stretch>
            <a:fillRect/>
          </a:stretch>
        </p:blipFill>
        <p:spPr bwMode="auto">
          <a:xfrm>
            <a:off x="1979713" y="1535631"/>
            <a:ext cx="5544616" cy="5322369"/>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467544" y="1700808"/>
            <a:ext cx="8219256" cy="4896544"/>
          </a:xfrm>
        </p:spPr>
        <p:txBody>
          <a:bodyPr/>
          <a:lstStyle/>
          <a:p>
            <a:endParaRPr lang="ca-ES" dirty="0"/>
          </a:p>
        </p:txBody>
      </p:sp>
      <p:pic>
        <p:nvPicPr>
          <p:cNvPr id="2050" name="Picture 2" descr="C:\Users\Manel\Desktop\Capçalera µW 2012.jpg"/>
          <p:cNvPicPr>
            <a:picLocks noChangeAspect="1" noChangeArrowheads="1"/>
          </p:cNvPicPr>
          <p:nvPr/>
        </p:nvPicPr>
        <p:blipFill>
          <a:blip r:embed="rId2" cstate="print"/>
          <a:srcRect/>
          <a:stretch>
            <a:fillRect/>
          </a:stretch>
        </p:blipFill>
        <p:spPr bwMode="auto">
          <a:xfrm>
            <a:off x="467544" y="116632"/>
            <a:ext cx="8218488" cy="1439862"/>
          </a:xfrm>
          <a:prstGeom prst="rect">
            <a:avLst/>
          </a:prstGeom>
          <a:noFill/>
        </p:spPr>
      </p:pic>
      <p:pic>
        <p:nvPicPr>
          <p:cNvPr id="3074" name="Picture 2" descr="C:\Users\Manel\Desktop\nomenclatura bandas.jpg"/>
          <p:cNvPicPr>
            <a:picLocks noChangeAspect="1" noChangeArrowheads="1"/>
          </p:cNvPicPr>
          <p:nvPr/>
        </p:nvPicPr>
        <p:blipFill>
          <a:blip r:embed="rId3" cstate="print"/>
          <a:srcRect/>
          <a:stretch>
            <a:fillRect/>
          </a:stretch>
        </p:blipFill>
        <p:spPr bwMode="auto">
          <a:xfrm>
            <a:off x="865188" y="1607297"/>
            <a:ext cx="7019180" cy="525070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ca-ES" dirty="0" err="1" smtClean="0"/>
              <a:t>aaa</a:t>
            </a:r>
            <a:endParaRPr lang="ca-ES" dirty="0"/>
          </a:p>
        </p:txBody>
      </p:sp>
      <p:sp>
        <p:nvSpPr>
          <p:cNvPr id="5" name="4 Marcador de contenido"/>
          <p:cNvSpPr>
            <a:spLocks noGrp="1"/>
          </p:cNvSpPr>
          <p:nvPr>
            <p:ph idx="1"/>
          </p:nvPr>
        </p:nvSpPr>
        <p:spPr>
          <a:xfrm>
            <a:off x="251520" y="1700808"/>
            <a:ext cx="8640960" cy="5040560"/>
          </a:xfrm>
        </p:spPr>
        <p:txBody>
          <a:bodyPr>
            <a:normAutofit lnSpcReduction="10000"/>
          </a:bodyPr>
          <a:lstStyle/>
          <a:p>
            <a:pPr marL="0" indent="0" algn="just">
              <a:spcBef>
                <a:spcPts val="0"/>
              </a:spcBef>
              <a:buNone/>
            </a:pPr>
            <a:r>
              <a:rPr lang="es-ES" sz="2400" dirty="0" smtClean="0"/>
              <a:t> Después de  un periodo de inusitada actividad en el foro, el 19 de Octubre de 2010, EA3XU propone a Pepe EA5LK que en el Congreso de Albacete se programe la:</a:t>
            </a:r>
          </a:p>
          <a:p>
            <a:pPr marL="0" indent="0" algn="just">
              <a:spcBef>
                <a:spcPts val="0"/>
              </a:spcBef>
              <a:buNone/>
            </a:pPr>
            <a:endParaRPr lang="es-ES" sz="1000" dirty="0" smtClean="0"/>
          </a:p>
          <a:p>
            <a:pPr marL="0" indent="0" algn="ctr">
              <a:spcBef>
                <a:spcPts val="0"/>
              </a:spcBef>
              <a:buNone/>
            </a:pPr>
            <a:r>
              <a:rPr lang="es-ES" b="1" dirty="0" smtClean="0">
                <a:latin typeface="Cooper Std Black" pitchFamily="18" charset="0"/>
              </a:rPr>
              <a:t>1ª MESA REDONDA: FUTURO DE LAS MICROONDAS EN EA</a:t>
            </a:r>
            <a:r>
              <a:rPr lang="es-ES" dirty="0" smtClean="0">
                <a:latin typeface="Cooper Std Black" pitchFamily="18" charset="0"/>
              </a:rPr>
              <a:t>.</a:t>
            </a:r>
          </a:p>
          <a:p>
            <a:pPr marL="0" indent="0" algn="just">
              <a:spcBef>
                <a:spcPts val="0"/>
              </a:spcBef>
              <a:buNone/>
            </a:pPr>
            <a:endParaRPr lang="es-ES" sz="1000" dirty="0" smtClean="0"/>
          </a:p>
          <a:p>
            <a:pPr marL="0" indent="0" algn="just">
              <a:spcBef>
                <a:spcPts val="0"/>
              </a:spcBef>
              <a:buNone/>
            </a:pPr>
            <a:r>
              <a:rPr lang="es-ES" sz="2600" dirty="0" smtClean="0"/>
              <a:t>Es a partir de este momento que gracias a la colaboración de </a:t>
            </a:r>
            <a:r>
              <a:rPr lang="es-ES" sz="2600" b="1" i="1" dirty="0" smtClean="0"/>
              <a:t>Pepe </a:t>
            </a:r>
            <a:r>
              <a:rPr lang="es-ES" sz="2600" b="1" i="1" dirty="0" err="1" smtClean="0"/>
              <a:t>Tobarra</a:t>
            </a:r>
            <a:r>
              <a:rPr lang="es-ES" sz="2600" b="1" i="1" dirty="0" smtClean="0"/>
              <a:t> EA5LK</a:t>
            </a:r>
            <a:r>
              <a:rPr lang="es-ES" sz="2600" dirty="0" smtClean="0"/>
              <a:t>, organizador del Congreso de Albacete que nos concede la programación de la “MESA REDONDA”,  se inician una serie de acciones, que culminan con la autorización del SETSI para realizar demostraciones en las bandas de 2,3, 5,7, 10 y 24 GHz, durante el congreso y la citada MESA REDONDA</a:t>
            </a:r>
          </a:p>
        </p:txBody>
      </p:sp>
      <p:pic>
        <p:nvPicPr>
          <p:cNvPr id="2050" name="Picture 2" descr="C:\Users\Manel\Desktop\Capçalera µW 2012.jpg"/>
          <p:cNvPicPr>
            <a:picLocks noChangeAspect="1" noChangeArrowheads="1"/>
          </p:cNvPicPr>
          <p:nvPr/>
        </p:nvPicPr>
        <p:blipFill>
          <a:blip r:embed="rId2" cstate="print"/>
          <a:srcRect/>
          <a:stretch>
            <a:fillRect/>
          </a:stretch>
        </p:blipFill>
        <p:spPr bwMode="auto">
          <a:xfrm>
            <a:off x="467544" y="188938"/>
            <a:ext cx="8218488" cy="143986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ca-ES" dirty="0" err="1" smtClean="0"/>
              <a:t>aaa</a:t>
            </a:r>
            <a:endParaRPr lang="ca-ES" dirty="0"/>
          </a:p>
        </p:txBody>
      </p:sp>
      <p:sp>
        <p:nvSpPr>
          <p:cNvPr id="5" name="4 Marcador de contenido"/>
          <p:cNvSpPr>
            <a:spLocks noGrp="1"/>
          </p:cNvSpPr>
          <p:nvPr>
            <p:ph idx="1"/>
          </p:nvPr>
        </p:nvSpPr>
        <p:spPr>
          <a:xfrm>
            <a:off x="107504" y="1628800"/>
            <a:ext cx="8928992" cy="5112568"/>
          </a:xfrm>
        </p:spPr>
        <p:txBody>
          <a:bodyPr wrap="square" lIns="0" tIns="0" rIns="0" bIns="0">
            <a:noAutofit/>
          </a:bodyPr>
          <a:lstStyle/>
          <a:p>
            <a:pPr algn="ctr">
              <a:buNone/>
            </a:pPr>
            <a:r>
              <a:rPr lang="es-ES" dirty="0" smtClean="0"/>
              <a:t> </a:t>
            </a:r>
            <a:r>
              <a:rPr lang="es-ES" b="1" dirty="0" smtClean="0"/>
              <a:t>Movilización de los </a:t>
            </a:r>
            <a:r>
              <a:rPr lang="es-ES" b="1" dirty="0" err="1" smtClean="0"/>
              <a:t>microondistas</a:t>
            </a:r>
            <a:r>
              <a:rPr lang="es-ES" b="1" dirty="0" smtClean="0"/>
              <a:t> EA.</a:t>
            </a:r>
          </a:p>
          <a:p>
            <a:pPr marL="108000" indent="-108000" algn="ctr">
              <a:buNone/>
            </a:pPr>
            <a:r>
              <a:rPr lang="es-ES" b="1" dirty="0" smtClean="0"/>
              <a:t>Antes del Congreso de Albacete</a:t>
            </a:r>
          </a:p>
          <a:p>
            <a:pPr algn="ctr">
              <a:buNone/>
            </a:pPr>
            <a:endParaRPr lang="es-ES" sz="800" dirty="0" smtClean="0"/>
          </a:p>
          <a:p>
            <a:pPr algn="just"/>
            <a:r>
              <a:rPr lang="es-ES" sz="2000" dirty="0" smtClean="0"/>
              <a:t>Allá por el mes de junio, URE a petición de varios colegas y gestionado por Toni EA3BRA, URE solicita al SETSI, que se eliminen las trabas que se encuentran los colegas que solicitan autorización para las bandas de µW.</a:t>
            </a:r>
          </a:p>
          <a:p>
            <a:pPr algn="just"/>
            <a:r>
              <a:rPr lang="es-ES" sz="2000" dirty="0" smtClean="0"/>
              <a:t>URE recibe una respuesta en la que se nos asignan unos segmentos de banda diferentes de los recomendados por la IARU y usados por los colegas europeos, URE presenta alegaciones al respecto.</a:t>
            </a:r>
          </a:p>
          <a:p>
            <a:pPr algn="just"/>
            <a:r>
              <a:rPr lang="es-ES" sz="2000" dirty="0" smtClean="0"/>
              <a:t>Se confirma que se podrá celebrar una mesa redonda durante el Congreso, gracias Pepe por tu colaboración, antes y durante el Congreso</a:t>
            </a:r>
          </a:p>
          <a:p>
            <a:pPr algn="just"/>
            <a:r>
              <a:rPr lang="es-ES" sz="2000" dirty="0" smtClean="0"/>
              <a:t>Pepe EA5LK, desde URE Albacete, solicita a petición de EA3XU, EA1BLA y EA7BVM, autorización al SETSI, a fin de realizar </a:t>
            </a:r>
            <a:r>
              <a:rPr lang="es-ES" sz="2000" dirty="0" err="1" smtClean="0"/>
              <a:t>QSOs</a:t>
            </a:r>
            <a:r>
              <a:rPr lang="es-ES" sz="2000" dirty="0" smtClean="0"/>
              <a:t> en las bandas de 2,3, 5,7 y 10 </a:t>
            </a:r>
            <a:r>
              <a:rPr lang="es-ES" sz="2000" dirty="0" err="1" smtClean="0"/>
              <a:t>GHz.</a:t>
            </a:r>
            <a:r>
              <a:rPr lang="es-ES" sz="2000" dirty="0" smtClean="0"/>
              <a:t> </a:t>
            </a:r>
          </a:p>
          <a:p>
            <a:pPr algn="just"/>
            <a:r>
              <a:rPr lang="es-ES" sz="2000" dirty="0" smtClean="0"/>
              <a:t>La autorización del SETSI llega a URE Albacete el 28/11/2010.</a:t>
            </a:r>
          </a:p>
        </p:txBody>
      </p:sp>
      <p:pic>
        <p:nvPicPr>
          <p:cNvPr id="2050" name="Picture 2" descr="C:\Users\Manel\Desktop\Capçalera µW 2012.jpg"/>
          <p:cNvPicPr>
            <a:picLocks noChangeAspect="1" noChangeArrowheads="1"/>
          </p:cNvPicPr>
          <p:nvPr/>
        </p:nvPicPr>
        <p:blipFill>
          <a:blip r:embed="rId2" cstate="print"/>
          <a:srcRect/>
          <a:stretch>
            <a:fillRect/>
          </a:stretch>
        </p:blipFill>
        <p:spPr bwMode="auto">
          <a:xfrm>
            <a:off x="467544" y="116632"/>
            <a:ext cx="8218488" cy="143986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ca-ES" dirty="0" err="1" smtClean="0"/>
              <a:t>aaa</a:t>
            </a:r>
            <a:endParaRPr lang="ca-ES" dirty="0"/>
          </a:p>
        </p:txBody>
      </p:sp>
      <p:sp>
        <p:nvSpPr>
          <p:cNvPr id="5" name="4 Marcador de contenido"/>
          <p:cNvSpPr>
            <a:spLocks noGrp="1"/>
          </p:cNvSpPr>
          <p:nvPr>
            <p:ph idx="1"/>
          </p:nvPr>
        </p:nvSpPr>
        <p:spPr>
          <a:xfrm>
            <a:off x="251520" y="2492896"/>
            <a:ext cx="8280920" cy="3384376"/>
          </a:xfrm>
        </p:spPr>
        <p:txBody>
          <a:bodyPr>
            <a:normAutofit/>
          </a:bodyPr>
          <a:lstStyle/>
          <a:p>
            <a:pPr algn="just">
              <a:buNone/>
            </a:pPr>
            <a:r>
              <a:rPr lang="es-ES" dirty="0" smtClean="0"/>
              <a:t> Hola   </a:t>
            </a:r>
          </a:p>
        </p:txBody>
      </p:sp>
      <p:pic>
        <p:nvPicPr>
          <p:cNvPr id="2050" name="Picture 2" descr="C:\Users\Manel\Desktop\Capçalera µW 2012.jpg"/>
          <p:cNvPicPr>
            <a:picLocks noChangeAspect="1" noChangeArrowheads="1"/>
          </p:cNvPicPr>
          <p:nvPr/>
        </p:nvPicPr>
        <p:blipFill>
          <a:blip r:embed="rId2" cstate="print"/>
          <a:srcRect/>
          <a:stretch>
            <a:fillRect/>
          </a:stretch>
        </p:blipFill>
        <p:spPr bwMode="auto">
          <a:xfrm>
            <a:off x="467544" y="116632"/>
            <a:ext cx="8218488" cy="1439862"/>
          </a:xfrm>
          <a:prstGeom prst="rect">
            <a:avLst/>
          </a:prstGeom>
          <a:noFill/>
        </p:spPr>
      </p:pic>
      <p:pic>
        <p:nvPicPr>
          <p:cNvPr id="3074" name="Picture 2" descr="C:\Users\Manel\Desktop\Persiso Albacete.jpg"/>
          <p:cNvPicPr>
            <a:picLocks noChangeAspect="1" noChangeArrowheads="1"/>
          </p:cNvPicPr>
          <p:nvPr/>
        </p:nvPicPr>
        <p:blipFill>
          <a:blip r:embed="rId3" cstate="print"/>
          <a:srcRect/>
          <a:stretch>
            <a:fillRect/>
          </a:stretch>
        </p:blipFill>
        <p:spPr bwMode="auto">
          <a:xfrm>
            <a:off x="0" y="1700808"/>
            <a:ext cx="3643781" cy="5013176"/>
          </a:xfrm>
          <a:prstGeom prst="rect">
            <a:avLst/>
          </a:prstGeom>
          <a:noFill/>
        </p:spPr>
      </p:pic>
      <p:pic>
        <p:nvPicPr>
          <p:cNvPr id="3075" name="Picture 3" descr="C:\Users\Manel\Desktop\Detall Persiso Albacete.jpg"/>
          <p:cNvPicPr>
            <a:picLocks noChangeAspect="1" noChangeArrowheads="1"/>
          </p:cNvPicPr>
          <p:nvPr/>
        </p:nvPicPr>
        <p:blipFill>
          <a:blip r:embed="rId4" cstate="print"/>
          <a:srcRect/>
          <a:stretch>
            <a:fillRect/>
          </a:stretch>
        </p:blipFill>
        <p:spPr bwMode="auto">
          <a:xfrm>
            <a:off x="3347864" y="2348880"/>
            <a:ext cx="5559351" cy="3679825"/>
          </a:xfrm>
          <a:prstGeom prst="rect">
            <a:avLst/>
          </a:prstGeom>
          <a:noFill/>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981</TotalTime>
  <Words>1266</Words>
  <Application>Microsoft Office PowerPoint</Application>
  <PresentationFormat>Presentación en pantalla (4:3)</PresentationFormat>
  <Paragraphs>201</Paragraphs>
  <Slides>25</Slides>
  <Notes>2</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Tema de Office</vt:lpstr>
      <vt:lpstr>Presentación de PowerPoint</vt:lpstr>
      <vt:lpstr>QUE HICIMOS PARA PROMOCIONAR LAS µW ESPAÑA</vt:lpstr>
      <vt:lpstr>Presentación de PowerPoint</vt:lpstr>
      <vt:lpstr>Presentación de PowerPoint</vt:lpstr>
      <vt:lpstr>Presentación de PowerPoint</vt:lpstr>
      <vt:lpstr>Presentación de PowerPoint</vt:lpstr>
      <vt:lpstr>aaa</vt:lpstr>
      <vt:lpstr>aaa</vt:lpstr>
      <vt:lpstr>aaa</vt:lpstr>
      <vt:lpstr>aaa</vt:lpstr>
      <vt:lpstr>aaa</vt:lpstr>
      <vt:lpstr>aaa</vt:lpstr>
      <vt:lpstr>aaa</vt:lpstr>
      <vt:lpstr>Presentación de PowerPoint</vt:lpstr>
      <vt:lpstr>aaa</vt:lpstr>
      <vt:lpstr>aaa</vt:lpstr>
      <vt:lpstr>aaa</vt:lpstr>
      <vt:lpstr>aaa</vt:lpstr>
      <vt:lpstr>aaa</vt:lpstr>
      <vt:lpstr>aaa</vt:lpstr>
      <vt:lpstr>aaa</vt:lpstr>
      <vt:lpstr>aaa</vt:lpstr>
      <vt:lpstr>aaa</vt:lpstr>
      <vt:lpstr>Presentación de PowerPoint</vt:lpstr>
      <vt:lpstr>aaa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Manel</dc:creator>
  <cp:lastModifiedBy>Usuario</cp:lastModifiedBy>
  <cp:revision>99</cp:revision>
  <dcterms:created xsi:type="dcterms:W3CDTF">2012-11-12T11:44:53Z</dcterms:created>
  <dcterms:modified xsi:type="dcterms:W3CDTF">2012-12-17T11:00:02Z</dcterms:modified>
</cp:coreProperties>
</file>