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4" r:id="rId18"/>
    <p:sldId id="271" r:id="rId19"/>
    <p:sldId id="272" r:id="rId20"/>
    <p:sldId id="276" r:id="rId21"/>
    <p:sldId id="279" r:id="rId22"/>
    <p:sldId id="277" r:id="rId23"/>
    <p:sldId id="280" r:id="rId24"/>
    <p:sldId id="282" r:id="rId25"/>
    <p:sldId id="284" r:id="rId26"/>
    <p:sldId id="283" r:id="rId27"/>
    <p:sldId id="304" r:id="rId28"/>
    <p:sldId id="299" r:id="rId29"/>
    <p:sldId id="300" r:id="rId30"/>
    <p:sldId id="301" r:id="rId31"/>
    <p:sldId id="302" r:id="rId32"/>
    <p:sldId id="303" r:id="rId33"/>
    <p:sldId id="285" r:id="rId34"/>
    <p:sldId id="286" r:id="rId35"/>
    <p:sldId id="292" r:id="rId36"/>
    <p:sldId id="287" r:id="rId37"/>
    <p:sldId id="288" r:id="rId38"/>
    <p:sldId id="289" r:id="rId39"/>
    <p:sldId id="290" r:id="rId40"/>
    <p:sldId id="291" r:id="rId41"/>
    <p:sldId id="293" r:id="rId42"/>
    <p:sldId id="294" r:id="rId43"/>
    <p:sldId id="295" r:id="rId44"/>
    <p:sldId id="296" r:id="rId45"/>
    <p:sldId id="297" r:id="rId46"/>
    <p:sldId id="298" r:id="rId47"/>
    <p:sldId id="305" r:id="rId48"/>
    <p:sldId id="307" r:id="rId49"/>
    <p:sldId id="308" r:id="rId5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62" d="100"/>
          <a:sy n="62" d="100"/>
        </p:scale>
        <p:origin x="-2190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F810-E754-4301-BCE0-5FAA61A47228}" type="datetimeFigureOut">
              <a:rPr lang="es-ES" smtClean="0"/>
              <a:pPr/>
              <a:t>03/09/2014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F151-02C1-4277-B047-08B11658BE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F810-E754-4301-BCE0-5FAA61A47228}" type="datetimeFigureOut">
              <a:rPr lang="es-ES" smtClean="0"/>
              <a:pPr/>
              <a:t>03/09/2014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F151-02C1-4277-B047-08B11658BE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F810-E754-4301-BCE0-5FAA61A47228}" type="datetimeFigureOut">
              <a:rPr lang="es-ES" smtClean="0"/>
              <a:pPr/>
              <a:t>03/09/2014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F151-02C1-4277-B047-08B11658BE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F810-E754-4301-BCE0-5FAA61A47228}" type="datetimeFigureOut">
              <a:rPr lang="es-ES" smtClean="0"/>
              <a:pPr/>
              <a:t>03/09/2014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F151-02C1-4277-B047-08B11658BE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F810-E754-4301-BCE0-5FAA61A47228}" type="datetimeFigureOut">
              <a:rPr lang="es-ES" smtClean="0"/>
              <a:pPr/>
              <a:t>03/09/2014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F151-02C1-4277-B047-08B11658BE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F810-E754-4301-BCE0-5FAA61A47228}" type="datetimeFigureOut">
              <a:rPr lang="es-ES" smtClean="0"/>
              <a:pPr/>
              <a:t>03/09/2014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F151-02C1-4277-B047-08B11658BE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F810-E754-4301-BCE0-5FAA61A47228}" type="datetimeFigureOut">
              <a:rPr lang="es-ES" smtClean="0"/>
              <a:pPr/>
              <a:t>03/09/2014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F151-02C1-4277-B047-08B11658BE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F810-E754-4301-BCE0-5FAA61A47228}" type="datetimeFigureOut">
              <a:rPr lang="es-ES" smtClean="0"/>
              <a:pPr/>
              <a:t>03/09/2014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F151-02C1-4277-B047-08B11658BE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F810-E754-4301-BCE0-5FAA61A47228}" type="datetimeFigureOut">
              <a:rPr lang="es-ES" smtClean="0"/>
              <a:pPr/>
              <a:t>03/09/2014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F151-02C1-4277-B047-08B11658BE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F810-E754-4301-BCE0-5FAA61A47228}" type="datetimeFigureOut">
              <a:rPr lang="es-ES" smtClean="0"/>
              <a:pPr/>
              <a:t>03/09/2014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F151-02C1-4277-B047-08B11658BE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F810-E754-4301-BCE0-5FAA61A47228}" type="datetimeFigureOut">
              <a:rPr lang="es-ES" smtClean="0"/>
              <a:pPr/>
              <a:t>03/09/2014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F151-02C1-4277-B047-08B11658BE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3F810-E754-4301-BCE0-5FAA61A47228}" type="datetimeFigureOut">
              <a:rPr lang="es-ES" smtClean="0"/>
              <a:pPr/>
              <a:t>03/09/2014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AF151-02C1-4277-B047-08B11658BE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Radio\VIDEOS\PuntaFaxilda\EA8BFK_EA1BLA_10GHZ.wmv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Radio\VIDEOS\PuntaFaxilda\EA8BFK_beacons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nel\Videos\EA8AVI%20Primer%20contacto%20en%2023ghz%20con%20EA1BLA%5b2%5d.wmv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924944"/>
            <a:ext cx="7772400" cy="1470025"/>
          </a:xfrm>
        </p:spPr>
        <p:txBody>
          <a:bodyPr/>
          <a:lstStyle/>
          <a:p>
            <a:r>
              <a:rPr lang="es-ES" dirty="0" smtClean="0"/>
              <a:t>Planificación de QSO por tropo en </a:t>
            </a:r>
            <a:r>
              <a:rPr lang="es-ES" b="1" dirty="0" err="1" smtClean="0">
                <a:latin typeface="GreekC" pitchFamily="2" charset="0"/>
                <a:cs typeface="GreekC" pitchFamily="2" charset="0"/>
              </a:rPr>
              <a:t>m</a:t>
            </a:r>
            <a:r>
              <a:rPr lang="es-ES" dirty="0" err="1" smtClean="0"/>
              <a:t>W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5517232"/>
            <a:ext cx="6872808" cy="766936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chemeClr val="tx1"/>
                </a:solidFill>
              </a:rPr>
              <a:t>Bilbao 6/12/2013                          Manel Rivas – EA1BLA</a:t>
            </a: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Congreso URE Bilbao 2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88640"/>
            <a:ext cx="3168352" cy="2552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DX en microondas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Para superar los 1000 Km. Solo nos quedan las opciones de tropo marino o la suma de tropo marino y terrestre.</a:t>
            </a:r>
          </a:p>
          <a:p>
            <a:r>
              <a:rPr lang="es-ES" dirty="0" smtClean="0"/>
              <a:t> Entre EA8 y EA7-CT  e incluso EA4 son posibles las inversiones por </a:t>
            </a:r>
            <a:r>
              <a:rPr lang="es-ES" dirty="0" err="1" smtClean="0"/>
              <a:t>advección</a:t>
            </a:r>
            <a:r>
              <a:rPr lang="es-ES" dirty="0" smtClean="0"/>
              <a:t>.</a:t>
            </a:r>
          </a:p>
          <a:p>
            <a:r>
              <a:rPr lang="es-ES" dirty="0" smtClean="0"/>
              <a:t>Desde las costas peninsulares lo más común son los conductos por evaporación.</a:t>
            </a:r>
          </a:p>
          <a:p>
            <a:r>
              <a:rPr lang="es-ES" dirty="0" smtClean="0"/>
              <a:t>El espesor de los conductos condiciona la frecuencia. 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DX en microondas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Los conductos por evaporación se producen sobre la superficie del mar. En necesaria la ausencia de oleaje.</a:t>
            </a:r>
          </a:p>
          <a:p>
            <a:r>
              <a:rPr lang="es-ES" dirty="0" smtClean="0"/>
              <a:t>Para entrar en los conductos la altitud puede ser contraproducente.</a:t>
            </a:r>
          </a:p>
          <a:p>
            <a:r>
              <a:rPr lang="es-ES" dirty="0" smtClean="0"/>
              <a:t>Interesa estar los más cerca del conducto.</a:t>
            </a:r>
          </a:p>
          <a:p>
            <a:r>
              <a:rPr lang="es-ES" dirty="0" smtClean="0"/>
              <a:t>Por ello el mejor lugar es la playa.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Condiciones óptimas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El conducto debe ser lo mas uniforme y continuo entre las dos estaciones.</a:t>
            </a:r>
          </a:p>
          <a:p>
            <a:r>
              <a:rPr lang="es-ES" dirty="0" smtClean="0"/>
              <a:t>La situación ideal sería igualdad de  temperatura, presión y humedad en todo el camino.</a:t>
            </a:r>
          </a:p>
          <a:p>
            <a:r>
              <a:rPr lang="es-ES" dirty="0" smtClean="0"/>
              <a:t>Debemos evitar que el conducto se corte por obstáculos geográficos.</a:t>
            </a:r>
          </a:p>
          <a:p>
            <a:r>
              <a:rPr lang="es-ES" dirty="0" smtClean="0"/>
              <a:t>¿Acierta siempre </a:t>
            </a:r>
            <a:r>
              <a:rPr lang="es-ES" dirty="0" err="1" smtClean="0"/>
              <a:t>Hepburn</a:t>
            </a:r>
            <a:r>
              <a:rPr lang="es-ES" dirty="0" smtClean="0"/>
              <a:t>?, ¿Es la única herramienta?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Herramientas – Google </a:t>
            </a:r>
            <a:r>
              <a:rPr lang="es-ES" dirty="0" err="1" smtClean="0"/>
              <a:t>Earth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Nos traza el rumbo verdadero.</a:t>
            </a:r>
          </a:p>
          <a:p>
            <a:r>
              <a:rPr lang="es-ES" dirty="0" smtClean="0"/>
              <a:t>Nos permite tomar referencias geográficas para apuntar la antena.</a:t>
            </a:r>
          </a:p>
          <a:p>
            <a:r>
              <a:rPr lang="es-ES" dirty="0" smtClean="0"/>
              <a:t>Nos traza los perfiles topográficos.</a:t>
            </a:r>
            <a:endParaRPr lang="es-E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653136"/>
            <a:ext cx="8028384" cy="160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Path</a:t>
            </a:r>
            <a:r>
              <a:rPr lang="es-ES" dirty="0" smtClean="0"/>
              <a:t> EA1 – D4</a:t>
            </a:r>
            <a:endParaRPr lang="es-E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45482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564904"/>
            <a:ext cx="392470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Perfiles topográficos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8028384" cy="160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941168"/>
            <a:ext cx="8229600" cy="165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2843808" y="177281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Bierzo – Monte Caro  (600 Km.)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2987824" y="436510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Tres Mares – EA1VHF (340 Km.)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Apertura de 15/10/2011</a:t>
            </a:r>
            <a:endParaRPr lang="es-ES" dirty="0"/>
          </a:p>
        </p:txBody>
      </p:sp>
      <p:pic>
        <p:nvPicPr>
          <p:cNvPr id="5" name="Picture 2" descr="C:\Radio\VIDEOS\Hepburn_15102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842960" cy="499766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Trabajados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/>
              <a:t>144</a:t>
            </a:r>
          </a:p>
          <a:p>
            <a:pPr lvl="1"/>
            <a:r>
              <a:rPr lang="es-ES" dirty="0" smtClean="0"/>
              <a:t>88 QSO, 33 </a:t>
            </a:r>
            <a:r>
              <a:rPr lang="es-ES" dirty="0" err="1" smtClean="0"/>
              <a:t>cuads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ODX SK6DX 2.076 Km.</a:t>
            </a:r>
          </a:p>
          <a:p>
            <a:r>
              <a:rPr lang="es-ES" dirty="0" smtClean="0"/>
              <a:t>432</a:t>
            </a:r>
          </a:p>
          <a:p>
            <a:pPr lvl="1"/>
            <a:r>
              <a:rPr lang="es-ES" dirty="0" smtClean="0"/>
              <a:t>18 QSO, 12 </a:t>
            </a:r>
            <a:r>
              <a:rPr lang="es-ES" dirty="0" err="1" smtClean="0"/>
              <a:t>cuad</a:t>
            </a:r>
            <a:endParaRPr lang="es-ES" dirty="0" smtClean="0"/>
          </a:p>
          <a:p>
            <a:pPr lvl="1"/>
            <a:r>
              <a:rPr lang="es-ES" dirty="0" smtClean="0"/>
              <a:t>ODX OZ6OL 1.948 Km.</a:t>
            </a:r>
          </a:p>
          <a:p>
            <a:r>
              <a:rPr lang="es-ES" dirty="0" smtClean="0"/>
              <a:t>1296</a:t>
            </a:r>
          </a:p>
          <a:p>
            <a:pPr lvl="1"/>
            <a:r>
              <a:rPr lang="es-ES" dirty="0" smtClean="0"/>
              <a:t>12 QSO, 11 </a:t>
            </a:r>
            <a:r>
              <a:rPr lang="es-ES" dirty="0" err="1" smtClean="0"/>
              <a:t>cuad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ODX DF0MU 1.472 Km.</a:t>
            </a:r>
          </a:p>
          <a:p>
            <a:r>
              <a:rPr lang="es-ES" dirty="0" smtClean="0"/>
              <a:t>2320</a:t>
            </a:r>
          </a:p>
          <a:p>
            <a:pPr lvl="1"/>
            <a:r>
              <a:rPr lang="es-ES" dirty="0" smtClean="0"/>
              <a:t>7 QSO, 6 </a:t>
            </a:r>
            <a:r>
              <a:rPr lang="es-ES" dirty="0" err="1" smtClean="0"/>
              <a:t>cuad</a:t>
            </a:r>
            <a:r>
              <a:rPr lang="es-ES" dirty="0" smtClean="0"/>
              <a:t>. 997 Km.</a:t>
            </a:r>
          </a:p>
          <a:p>
            <a:r>
              <a:rPr lang="es-ES" dirty="0" smtClean="0"/>
              <a:t>10368</a:t>
            </a:r>
          </a:p>
          <a:p>
            <a:pPr lvl="1"/>
            <a:r>
              <a:rPr lang="es-ES" dirty="0" smtClean="0"/>
              <a:t>6 QSO, 4 </a:t>
            </a:r>
            <a:r>
              <a:rPr lang="es-ES" dirty="0" err="1" smtClean="0"/>
              <a:t>cuad</a:t>
            </a:r>
            <a:r>
              <a:rPr lang="es-ES" dirty="0" smtClean="0"/>
              <a:t>., 997 Km.</a:t>
            </a:r>
            <a:endParaRPr lang="es-ES" dirty="0"/>
          </a:p>
        </p:txBody>
      </p:sp>
      <p:pic>
        <p:nvPicPr>
          <p:cNvPr id="3" name="2 Imagen" descr="15Tod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916832"/>
            <a:ext cx="41148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Presión Atmosférica</a:t>
            </a:r>
            <a:endParaRPr lang="es-ES" dirty="0"/>
          </a:p>
        </p:txBody>
      </p:sp>
      <p:pic>
        <p:nvPicPr>
          <p:cNvPr id="4" name="Picture 2" descr="http://176.31.229.228/modeles/reana/2011/archives-2011-10-16-12-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Temperatura</a:t>
            </a:r>
            <a:endParaRPr lang="es-ES" dirty="0"/>
          </a:p>
        </p:txBody>
      </p:sp>
      <p:pic>
        <p:nvPicPr>
          <p:cNvPr id="6" name="Picture 2" descr="http://176.31.229.228/modeles/reana/2011/archives-2011-10-15-12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Elementos clave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Un buen sistema de “puntería”.</a:t>
            </a:r>
          </a:p>
          <a:p>
            <a:r>
              <a:rPr lang="es-ES" dirty="0" smtClean="0"/>
              <a:t>Precisión de frecuencia.</a:t>
            </a:r>
          </a:p>
          <a:p>
            <a:r>
              <a:rPr lang="es-ES" dirty="0" smtClean="0"/>
              <a:t>Comprender el funcionamiento de la propagación.</a:t>
            </a:r>
          </a:p>
          <a:p>
            <a:r>
              <a:rPr lang="es-ES" sz="4800" b="1" dirty="0" smtClean="0"/>
              <a:t>Una buena dosis de                                    		</a:t>
            </a:r>
            <a:r>
              <a:rPr lang="es-ES" sz="6600" b="1" dirty="0" smtClean="0"/>
              <a:t>PACIENCIA</a:t>
            </a:r>
            <a:endParaRPr lang="es-ES" sz="4800" b="1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40966"/>
          </a:xfrm>
        </p:spPr>
        <p:txBody>
          <a:bodyPr/>
          <a:lstStyle/>
          <a:p>
            <a:r>
              <a:rPr lang="es-ES" dirty="0" smtClean="0"/>
              <a:t>Día 16/10/2011</a:t>
            </a:r>
            <a:endParaRPr lang="es-ES" dirty="0"/>
          </a:p>
        </p:txBody>
      </p:sp>
      <p:pic>
        <p:nvPicPr>
          <p:cNvPr id="33794" name="Picture 2" descr="C:\Users\Manel\AppData\Local\Microsoft\Windows\Temporary Internet Files\Content.Outlook\OKG02Z23\nat_2011-10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Trabajado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419056" cy="4525963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144</a:t>
            </a:r>
          </a:p>
          <a:p>
            <a:pPr lvl="1"/>
            <a:r>
              <a:rPr lang="es-ES" dirty="0" smtClean="0"/>
              <a:t>32 QSO.</a:t>
            </a:r>
          </a:p>
          <a:p>
            <a:pPr lvl="1"/>
            <a:r>
              <a:rPr lang="es-ES" dirty="0" smtClean="0"/>
              <a:t>22 cuadrículas.</a:t>
            </a:r>
          </a:p>
          <a:p>
            <a:r>
              <a:rPr lang="es-ES" dirty="0" smtClean="0"/>
              <a:t>432</a:t>
            </a:r>
          </a:p>
          <a:p>
            <a:pPr lvl="1"/>
            <a:r>
              <a:rPr lang="es-ES" dirty="0" smtClean="0"/>
              <a:t>25 QSO.</a:t>
            </a:r>
          </a:p>
          <a:p>
            <a:pPr lvl="1"/>
            <a:r>
              <a:rPr lang="es-ES" dirty="0" smtClean="0"/>
              <a:t>15 cuadrículas.</a:t>
            </a:r>
          </a:p>
          <a:p>
            <a:r>
              <a:rPr lang="es-ES" dirty="0" smtClean="0"/>
              <a:t>1296</a:t>
            </a:r>
          </a:p>
          <a:p>
            <a:pPr lvl="1"/>
            <a:r>
              <a:rPr lang="es-ES" dirty="0" smtClean="0"/>
              <a:t>13 QSO.</a:t>
            </a:r>
          </a:p>
          <a:p>
            <a:pPr lvl="1"/>
            <a:r>
              <a:rPr lang="es-ES" dirty="0" smtClean="0"/>
              <a:t>10 cuadrículas.</a:t>
            </a:r>
          </a:p>
          <a:p>
            <a:r>
              <a:rPr lang="es-ES" dirty="0" smtClean="0"/>
              <a:t>En los tres casos ODX DB6NT 1.658 Km</a:t>
            </a:r>
            <a:endParaRPr lang="es-ES" dirty="0"/>
          </a:p>
        </p:txBody>
      </p:sp>
      <p:pic>
        <p:nvPicPr>
          <p:cNvPr id="3" name="2 Imagen" descr="16tod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772816"/>
            <a:ext cx="4667250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Presión</a:t>
            </a:r>
            <a:endParaRPr lang="es-ES" dirty="0"/>
          </a:p>
        </p:txBody>
      </p:sp>
      <p:pic>
        <p:nvPicPr>
          <p:cNvPr id="34818" name="Picture 2" descr="http://176.31.229.228/modeles/reana/2011/archives-2011-10-16-12-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315200" cy="4876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Apertura 07/07/2013</a:t>
            </a:r>
            <a:endParaRPr lang="es-ES" dirty="0"/>
          </a:p>
        </p:txBody>
      </p:sp>
      <p:pic>
        <p:nvPicPr>
          <p:cNvPr id="3" name="0 Imagen" descr="20130707_23Cm.bmp"/>
          <p:cNvPicPr/>
          <p:nvPr/>
        </p:nvPicPr>
        <p:blipFill>
          <a:blip r:embed="rId2" cstate="print"/>
          <a:srcRect l="3778"/>
          <a:stretch>
            <a:fillRect/>
          </a:stretch>
        </p:blipFill>
        <p:spPr>
          <a:xfrm>
            <a:off x="251520" y="1700808"/>
            <a:ext cx="2808312" cy="2592288"/>
          </a:xfrm>
          <a:prstGeom prst="rect">
            <a:avLst/>
          </a:prstGeom>
        </p:spPr>
      </p:pic>
      <p:pic>
        <p:nvPicPr>
          <p:cNvPr id="4" name="1 Imagen" descr="20130707_13Cm.bmp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9832" y="1700809"/>
            <a:ext cx="3024336" cy="2592288"/>
          </a:xfrm>
          <a:prstGeom prst="rect">
            <a:avLst/>
          </a:prstGeom>
        </p:spPr>
      </p:pic>
      <p:pic>
        <p:nvPicPr>
          <p:cNvPr id="5" name="2 Imagen" descr="20130707_10Ghz.bmp"/>
          <p:cNvPicPr/>
          <p:nvPr/>
        </p:nvPicPr>
        <p:blipFill>
          <a:blip r:embed="rId4" cstate="print"/>
          <a:srcRect l="3872"/>
          <a:stretch>
            <a:fillRect/>
          </a:stretch>
        </p:blipFill>
        <p:spPr>
          <a:xfrm>
            <a:off x="6084168" y="1700808"/>
            <a:ext cx="2808312" cy="2592288"/>
          </a:xfrm>
          <a:prstGeom prst="rect">
            <a:avLst/>
          </a:prstGeom>
        </p:spPr>
      </p:pic>
      <p:sp>
        <p:nvSpPr>
          <p:cNvPr id="7" name="3 Marcador de contenido"/>
          <p:cNvSpPr txBox="1">
            <a:spLocks/>
          </p:cNvSpPr>
          <p:nvPr/>
        </p:nvSpPr>
        <p:spPr>
          <a:xfrm>
            <a:off x="457200" y="4581128"/>
            <a:ext cx="6419056" cy="1545035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3200" dirty="0" smtClean="0"/>
              <a:t>Destacables los QSO: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3200" dirty="0" smtClean="0"/>
              <a:t>PA6NL en 432, 1296, 2320 y 10368 </a:t>
            </a:r>
            <a:r>
              <a:rPr lang="es-ES" sz="3200" dirty="0" err="1" smtClean="0"/>
              <a:t>Mhz</a:t>
            </a:r>
            <a:r>
              <a:rPr lang="es-ES" sz="3200" dirty="0" smtClean="0"/>
              <a:t>  (1290 Km).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G3XDY</a:t>
            </a: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1296 y 2320.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3200" baseline="0" dirty="0" smtClean="0"/>
              <a:t>EI9E/P</a:t>
            </a:r>
            <a:r>
              <a:rPr lang="es-ES" sz="3200" dirty="0" smtClean="0"/>
              <a:t> en 1296.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Mapa de </a:t>
            </a:r>
            <a:r>
              <a:rPr lang="es-ES" dirty="0" err="1" smtClean="0"/>
              <a:t>Hepburn</a:t>
            </a:r>
            <a:endParaRPr lang="es-ES" dirty="0"/>
          </a:p>
        </p:txBody>
      </p:sp>
      <p:pic>
        <p:nvPicPr>
          <p:cNvPr id="38914" name="Picture 2" descr="http://sk3w.se/sm7lcb/www-sm7lcb/audio/sm7lcb/2013/hepburn_2013-07-07_2359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395864" cy="4796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Condiciones de trabajo</a:t>
            </a:r>
            <a:endParaRPr lang="es-ES" dirty="0"/>
          </a:p>
        </p:txBody>
      </p:sp>
      <p:pic>
        <p:nvPicPr>
          <p:cNvPr id="3" name="Picture 2" descr="F:\DCIM\105_1210\IMGP27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6876256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468560" y="260648"/>
            <a:ext cx="8229600" cy="1143000"/>
          </a:xfrm>
        </p:spPr>
        <p:txBody>
          <a:bodyPr/>
          <a:lstStyle/>
          <a:p>
            <a:r>
              <a:rPr lang="es-ES" dirty="0" smtClean="0"/>
              <a:t>Comentario de Ron DL3BPC</a:t>
            </a:r>
            <a:endParaRPr lang="es-ES" dirty="0"/>
          </a:p>
        </p:txBody>
      </p:sp>
      <p:pic>
        <p:nvPicPr>
          <p:cNvPr id="40962" name="Picture 2" descr="http://www.pa6.nl/Ron2%20kop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224136" cy="1478031"/>
          </a:xfrm>
          <a:prstGeom prst="rect">
            <a:avLst/>
          </a:prstGeom>
          <a:noFill/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79512" y="1922349"/>
            <a:ext cx="874846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Ten</a:t>
            </a:r>
            <a:r>
              <a:rPr kumimoji="0" lang="es-ES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la esperanza de que, como el s</a:t>
            </a:r>
            <a:r>
              <a:rPr kumimoji="0" lang="es-ES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S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bado , el camino hacia el suroeste de Francia y el norte de Espa</a:t>
            </a:r>
            <a:r>
              <a:rPr kumimoji="0" lang="es-ES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ñ</a:t>
            </a:r>
            <a:r>
              <a:rPr kumimoji="0" lang="es-ES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se volvi</a:t>
            </a:r>
            <a:r>
              <a:rPr kumimoji="0" lang="es-ES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 abrir despu</a:t>
            </a:r>
            <a:r>
              <a:rPr kumimoji="0" lang="es-ES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es-ES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 de mediod</a:t>
            </a:r>
            <a:r>
              <a:rPr kumimoji="0" lang="es-ES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a. Y as</a:t>
            </a:r>
            <a:r>
              <a:rPr kumimoji="0" lang="es-ES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fue. Desde hace alg</a:t>
            </a:r>
            <a:r>
              <a:rPr kumimoji="0" lang="es-ES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ú</a:t>
            </a:r>
            <a:r>
              <a:rPr kumimoji="0" lang="es-ES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tiempo estaba a la caza de TM7G [ IN93 : 1.052 kilómetros ] y, finalmente, trabaj</a:t>
            </a:r>
            <a:r>
              <a:rPr kumimoji="0" lang="es-ES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muy bien los d</a:t>
            </a:r>
            <a:r>
              <a:rPr kumimoji="0" lang="es-ES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as 23 y 13 . Entonces QSY a 3 cm : 53 de SSB , </a:t>
            </a:r>
            <a:r>
              <a:rPr kumimoji="0" lang="es-ES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¡</a:t>
            </a:r>
            <a:r>
              <a:rPr kumimoji="0" lang="es-ES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excelente! </a:t>
            </a:r>
            <a:r>
              <a:rPr kumimoji="0" lang="es-ES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Hab</a:t>
            </a:r>
            <a:r>
              <a:rPr kumimoji="0" lang="es-ES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amos trabajado EA1BLA / p, 70 pero a 23 cm fue inicialmente nada que escucharle. A continuaci</a:t>
            </a:r>
            <a:r>
              <a:rPr kumimoji="0" lang="es-ES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n, s</a:t>
            </a:r>
            <a:r>
              <a:rPr kumimoji="0" lang="es-ES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lo mantenga la antena de 229 grados al oeste orientado y seguir llamando . Despu</a:t>
            </a:r>
            <a:r>
              <a:rPr kumimoji="0" lang="es-ES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es-ES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 de 20 minutos, de repente . Tomo nota de IN53XQ 59 </a:t>
            </a:r>
            <a:r>
              <a:rPr kumimoji="0" lang="es-ES" b="1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xxx</a:t>
            </a:r>
            <a:r>
              <a:rPr kumimoji="0" lang="es-ES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. Entonces QSY a 13 : 59 </a:t>
            </a:r>
            <a:r>
              <a:rPr kumimoji="0" lang="es-ES" b="1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xxx</a:t>
            </a:r>
            <a:r>
              <a:rPr kumimoji="0" lang="es-ES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otra vez! </a:t>
            </a:r>
            <a:r>
              <a:rPr kumimoji="0" lang="es-ES" b="1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Wow</a:t>
            </a:r>
            <a:r>
              <a:rPr kumimoji="0" lang="es-ES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, eso es bueno ! Manuel : " </a:t>
            </a:r>
            <a:r>
              <a:rPr kumimoji="0" lang="es-ES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¿</a:t>
            </a:r>
            <a:r>
              <a:rPr kumimoji="0" lang="es-ES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Podemos tratar 3cm " Ron : "Claro, te llamo 260 en CW lento decimal ... " me pongo a llorar ...., despu</a:t>
            </a:r>
            <a:r>
              <a:rPr kumimoji="0" lang="es-ES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es-ES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 de una sola vez: nada ... , despu</a:t>
            </a:r>
            <a:r>
              <a:rPr kumimoji="0" lang="es-ES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es-ES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 dos veces, nada ... ", mierda no es ... das verg</a:t>
            </a:r>
            <a:r>
              <a:rPr kumimoji="0" lang="es-ES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ü</a:t>
            </a:r>
            <a:r>
              <a:rPr kumimoji="0" lang="es-ES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enza eterna ... No te rindas, seguir llamando " Entonces de repente escucho en SSB :" PA6NL ... EA1BLA / P ... EA1BLA / p ... eres ... 53 53 </a:t>
            </a:r>
            <a:r>
              <a:rPr kumimoji="0" lang="es-ES" b="1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xxx</a:t>
            </a:r>
            <a:r>
              <a:rPr kumimoji="0" lang="es-ES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ES" b="1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xxx</a:t>
            </a:r>
            <a:r>
              <a:rPr kumimoji="0" lang="es-ES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IN53XQ , Roger ? " S</a:t>
            </a:r>
            <a:r>
              <a:rPr kumimoji="0" lang="es-ES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, eso fue </a:t>
            </a:r>
            <a:r>
              <a:rPr kumimoji="0" lang="es-ES" b="1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roger</a:t>
            </a:r>
            <a:r>
              <a:rPr kumimoji="0" lang="es-ES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, no hay problema en absoluto! </a:t>
            </a:r>
            <a:r>
              <a:rPr kumimoji="0" lang="es-ES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 as</a:t>
            </a:r>
            <a:r>
              <a:rPr kumimoji="0" lang="es-ES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fue quiz</a:t>
            </a:r>
            <a:r>
              <a:rPr kumimoji="0" lang="es-ES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S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 el mejor QSO de mi concurso de 35 a</a:t>
            </a:r>
            <a:r>
              <a:rPr kumimoji="0" lang="es-ES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ñ</a:t>
            </a:r>
            <a:r>
              <a:rPr kumimoji="0" lang="es-ES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os de carrera en un hecho! 1.291 kilómetros a 3 cm SSB : insanamente 73 La tripulaci</a:t>
            </a:r>
            <a:r>
              <a:rPr kumimoji="0" lang="es-ES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del PA6NL !</a:t>
            </a:r>
            <a:endParaRPr kumimoji="0" lang="es-E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Estación PA6NL</a:t>
            </a:r>
            <a:endParaRPr lang="es-ES" dirty="0"/>
          </a:p>
        </p:txBody>
      </p:sp>
      <p:pic>
        <p:nvPicPr>
          <p:cNvPr id="62466" name="Picture 2" descr="http://www.pa6.nl/VHF%20locatie/LT%20from%20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6984776" cy="5238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Estación PA6NL</a:t>
            </a:r>
            <a:endParaRPr lang="es-ES" dirty="0"/>
          </a:p>
        </p:txBody>
      </p:sp>
      <p:pic>
        <p:nvPicPr>
          <p:cNvPr id="48130" name="Picture 2" descr="DSCN95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7128792" cy="5345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ES" dirty="0" smtClean="0"/>
              <a:t>PA6NL</a:t>
            </a:r>
            <a:endParaRPr lang="es-ES" dirty="0"/>
          </a:p>
        </p:txBody>
      </p:sp>
      <p:pic>
        <p:nvPicPr>
          <p:cNvPr id="58370" name="Picture 2" descr="DSCN95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4159252" cy="5547172"/>
          </a:xfrm>
          <a:prstGeom prst="rect">
            <a:avLst/>
          </a:prstGeom>
          <a:noFill/>
        </p:spPr>
      </p:pic>
      <p:pic>
        <p:nvPicPr>
          <p:cNvPr id="58372" name="Picture 4" descr="DSCN95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61518"/>
            <a:ext cx="4176464" cy="5570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es-ES" dirty="0" smtClean="0"/>
              <a:t>Mapas de </a:t>
            </a:r>
            <a:r>
              <a:rPr lang="es-ES" dirty="0" err="1" smtClean="0"/>
              <a:t>Hepburn</a:t>
            </a:r>
            <a:endParaRPr lang="es-ES" dirty="0"/>
          </a:p>
        </p:txBody>
      </p:sp>
      <p:pic>
        <p:nvPicPr>
          <p:cNvPr id="6" name="5 Marcador de contenido" descr="Hepburn1008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908720"/>
            <a:ext cx="7652242" cy="56893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50106"/>
          </a:xfrm>
        </p:spPr>
        <p:txBody>
          <a:bodyPr/>
          <a:lstStyle/>
          <a:p>
            <a:r>
              <a:rPr lang="es-ES" dirty="0" smtClean="0"/>
              <a:t>PA6NL</a:t>
            </a:r>
            <a:endParaRPr lang="es-ES" dirty="0"/>
          </a:p>
        </p:txBody>
      </p:sp>
      <p:pic>
        <p:nvPicPr>
          <p:cNvPr id="59394" name="Picture 2" descr="DSCN95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704856" cy="5777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Previo de 430</a:t>
            </a:r>
            <a:endParaRPr lang="es-ES" dirty="0"/>
          </a:p>
        </p:txBody>
      </p:sp>
      <p:pic>
        <p:nvPicPr>
          <p:cNvPr id="60418" name="Picture 2" descr="DSCN95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7200800" cy="5399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PA6NL</a:t>
            </a:r>
            <a:endParaRPr lang="es-ES" dirty="0"/>
          </a:p>
        </p:txBody>
      </p:sp>
      <p:pic>
        <p:nvPicPr>
          <p:cNvPr id="61442" name="Picture 2" descr="http://www.pa6.nl/Results/Contest%20stories/May%202004/Old%20stuff/DSC00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056784" cy="529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EA8BFK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3"/>
            <a:ext cx="2674640" cy="4032448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Dos años intentando el QSO.</a:t>
            </a:r>
          </a:p>
          <a:p>
            <a:r>
              <a:rPr lang="es-ES" dirty="0" smtClean="0"/>
              <a:t>En 1296 conseguido en año pasado.</a:t>
            </a:r>
          </a:p>
          <a:p>
            <a:r>
              <a:rPr lang="es-ES" dirty="0" smtClean="0"/>
              <a:t>Escuchado muy bien en 2320 pero él no me recibía.</a:t>
            </a:r>
          </a:p>
          <a:p>
            <a:r>
              <a:rPr lang="es-ES" dirty="0" smtClean="0"/>
              <a:t>El principal obstáculo la isla de Lanzarote</a:t>
            </a:r>
            <a:endParaRPr lang="es-ES" dirty="0"/>
          </a:p>
        </p:txBody>
      </p:sp>
      <p:pic>
        <p:nvPicPr>
          <p:cNvPr id="4" name="4 Imagen" descr="Faxilda_EA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3968" y="1196753"/>
            <a:ext cx="4700786" cy="45365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365104"/>
            <a:ext cx="3163615" cy="228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Perfil topográfico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A unos 45 Km había elevaciones de 400 metros.</a:t>
            </a:r>
          </a:p>
          <a:p>
            <a:r>
              <a:rPr lang="es-ES" dirty="0" smtClean="0"/>
              <a:t>Durante varios días buenas condiciones con Canarias. QSO con estaciones de Tenerife y Las Palmas hasta 1.296.</a:t>
            </a:r>
          </a:p>
          <a:p>
            <a:r>
              <a:rPr lang="es-ES" dirty="0" smtClean="0"/>
              <a:t>Finalmente el día 10 de agosto pudimos contactar en 1.296, 2.320 y 10 </a:t>
            </a:r>
            <a:r>
              <a:rPr lang="es-ES" dirty="0" err="1" smtClean="0"/>
              <a:t>GHz.</a:t>
            </a:r>
            <a:endParaRPr lang="es-ES" dirty="0" smtClean="0"/>
          </a:p>
          <a:p>
            <a:r>
              <a:rPr lang="es-ES" dirty="0" smtClean="0"/>
              <a:t>En 2.320 era nuevo record de la R1 de la IARU (1.298 Km).</a:t>
            </a:r>
            <a:endParaRPr lang="es-ES" dirty="0"/>
          </a:p>
        </p:txBody>
      </p:sp>
      <p:pic>
        <p:nvPicPr>
          <p:cNvPr id="4" name="5 Imagen" descr="PerfilLanzarot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7704856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Mapa de </a:t>
            </a:r>
            <a:r>
              <a:rPr lang="es-ES" dirty="0" err="1" smtClean="0"/>
              <a:t>Hepburn</a:t>
            </a:r>
            <a:endParaRPr lang="es-ES" dirty="0"/>
          </a:p>
        </p:txBody>
      </p:sp>
      <p:pic>
        <p:nvPicPr>
          <p:cNvPr id="4" name="3 Marcador de contenido" descr="Hepburn1008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340768"/>
            <a:ext cx="7071787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 instalación</a:t>
            </a:r>
            <a:endParaRPr lang="es-ES" dirty="0"/>
          </a:p>
        </p:txBody>
      </p:sp>
      <p:pic>
        <p:nvPicPr>
          <p:cNvPr id="4" name="6 Imagen" descr="20130810_20105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7992888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Path</a:t>
            </a:r>
            <a:r>
              <a:rPr lang="es-ES" dirty="0" smtClean="0"/>
              <a:t> a EA8</a:t>
            </a:r>
            <a:endParaRPr lang="es-ES" dirty="0"/>
          </a:p>
        </p:txBody>
      </p:sp>
      <p:pic>
        <p:nvPicPr>
          <p:cNvPr id="4" name="7 Imagen" descr="20130810_18400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600" y="1340768"/>
            <a:ext cx="7164516" cy="5049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Finalmente los QSO</a:t>
            </a:r>
            <a:endParaRPr lang="es-ES" dirty="0"/>
          </a:p>
        </p:txBody>
      </p:sp>
      <p:pic>
        <p:nvPicPr>
          <p:cNvPr id="4" name="EA8BFK_EA1BLA_10GHZ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576388"/>
            <a:ext cx="6858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Las balizas</a:t>
            </a:r>
            <a:endParaRPr lang="es-ES" dirty="0"/>
          </a:p>
        </p:txBody>
      </p:sp>
      <p:pic>
        <p:nvPicPr>
          <p:cNvPr id="4" name="EA8BFK_beacon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576388"/>
            <a:ext cx="6858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ES" dirty="0" smtClean="0"/>
              <a:t>Causas de la tropo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es-ES" sz="2800" dirty="0" smtClean="0"/>
              <a:t>Refracción/reflexión sobre una inversión térmica</a:t>
            </a:r>
          </a:p>
          <a:p>
            <a:r>
              <a:rPr lang="es-ES" sz="2800" dirty="0" smtClean="0"/>
              <a:t>Conductos que actúan como “</a:t>
            </a:r>
            <a:r>
              <a:rPr lang="es-ES" sz="2800" dirty="0" err="1" smtClean="0"/>
              <a:t>guiaondas</a:t>
            </a:r>
            <a:r>
              <a:rPr lang="es-ES" sz="2800" dirty="0" smtClean="0"/>
              <a:t>”.</a:t>
            </a:r>
          </a:p>
          <a:p>
            <a:pPr lvl="1">
              <a:buNone/>
            </a:pPr>
            <a:endParaRPr lang="es-ES" dirty="0"/>
          </a:p>
        </p:txBody>
      </p:sp>
      <p:pic>
        <p:nvPicPr>
          <p:cNvPr id="37890" name="Picture 2" descr="http://www.dxfm.com/images/tropo_duc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76872"/>
            <a:ext cx="5353050" cy="2162176"/>
          </a:xfrm>
          <a:prstGeom prst="rect">
            <a:avLst/>
          </a:prstGeom>
          <a:noFill/>
        </p:spPr>
      </p:pic>
      <p:pic>
        <p:nvPicPr>
          <p:cNvPr id="37892" name="Picture 4" descr="http://www.dxfm.com/images/tropo_ducting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509120"/>
            <a:ext cx="5353050" cy="2162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Instalación de Peter 13 cm.</a:t>
            </a:r>
            <a:endParaRPr lang="es-E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819369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Antenas de las balizas</a:t>
            </a:r>
            <a:endParaRPr lang="es-E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8035347" cy="452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Equipo 10 </a:t>
            </a:r>
            <a:r>
              <a:rPr lang="es-ES" dirty="0" err="1" smtClean="0"/>
              <a:t>Ghz</a:t>
            </a:r>
            <a:endParaRPr lang="es-E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44242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Balizas de 23 y 13 cm.</a:t>
            </a:r>
            <a:endParaRPr lang="es-E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963197" cy="447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QSO con EA8AVI en 2.3 </a:t>
            </a:r>
            <a:r>
              <a:rPr lang="es-ES" dirty="0" err="1" smtClean="0"/>
              <a:t>Ghz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10 días más tarde del QSO con EA8BFK en 2.3, nuevo record de la IARU R1 con EA8AVI (1.699 Km).</a:t>
            </a:r>
          </a:p>
          <a:p>
            <a:r>
              <a:rPr lang="es-ES" dirty="0" smtClean="0"/>
              <a:t>Por su lado usaba un </a:t>
            </a:r>
            <a:r>
              <a:rPr lang="es-ES" dirty="0" err="1" smtClean="0"/>
              <a:t>transverter</a:t>
            </a:r>
            <a:r>
              <a:rPr lang="es-ES" dirty="0" smtClean="0"/>
              <a:t> </a:t>
            </a:r>
            <a:r>
              <a:rPr lang="es-ES" dirty="0" err="1" smtClean="0"/>
              <a:t>Kronotec</a:t>
            </a:r>
            <a:r>
              <a:rPr lang="es-ES" dirty="0" smtClean="0"/>
              <a:t> con 0.5W, parábola de TV de 80cm e iluminador casero.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Estación EA8AVI</a:t>
            </a:r>
            <a:endParaRPr lang="es-E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6912769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Iluminador</a:t>
            </a:r>
            <a:endParaRPr lang="es-E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7128792" cy="534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QSO</a:t>
            </a:r>
            <a:endParaRPr lang="es-ES" dirty="0"/>
          </a:p>
        </p:txBody>
      </p:sp>
      <p:pic>
        <p:nvPicPr>
          <p:cNvPr id="6" name="EA8AVI Primer contacto en 23ghz con EA1BLA[2]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484784"/>
            <a:ext cx="8576953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2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Elementos clave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Precisión en frecuencia.</a:t>
            </a:r>
          </a:p>
          <a:p>
            <a:pPr lvl="1"/>
            <a:r>
              <a:rPr lang="es-ES" dirty="0" smtClean="0"/>
              <a:t>Deseable osciladores disciplinados por GPS o TCXO</a:t>
            </a:r>
          </a:p>
          <a:p>
            <a:pPr lvl="1"/>
            <a:r>
              <a:rPr lang="es-ES" dirty="0" smtClean="0"/>
              <a:t>Emplear balizas fiables para calibrar.</a:t>
            </a:r>
          </a:p>
          <a:p>
            <a:r>
              <a:rPr lang="es-ES" dirty="0" smtClean="0"/>
              <a:t>Precisión en la dirección.</a:t>
            </a:r>
          </a:p>
          <a:p>
            <a:pPr lvl="1"/>
            <a:r>
              <a:rPr lang="es-ES" dirty="0" smtClean="0"/>
              <a:t>Usar rotor/dial con precisiones de 1 grado</a:t>
            </a:r>
          </a:p>
          <a:p>
            <a:pPr lvl="1"/>
            <a:r>
              <a:rPr lang="es-ES" dirty="0" smtClean="0"/>
              <a:t>Calibrar con el Sol o referencia geográfica</a:t>
            </a:r>
          </a:p>
          <a:p>
            <a:pPr lvl="1"/>
            <a:r>
              <a:rPr lang="es-ES" dirty="0" smtClean="0"/>
              <a:t>Para calcular la posición del Sol se pueden usar programas para </a:t>
            </a:r>
            <a:r>
              <a:rPr lang="es-ES" dirty="0" err="1" smtClean="0"/>
              <a:t>Android</a:t>
            </a:r>
            <a:r>
              <a:rPr lang="es-ES" dirty="0" smtClean="0"/>
              <a:t>, WSJT, etc.</a:t>
            </a:r>
          </a:p>
          <a:p>
            <a:r>
              <a:rPr lang="es-ES" dirty="0" smtClean="0"/>
              <a:t>Buscar la ubicación y el momento adecuado.</a:t>
            </a:r>
          </a:p>
          <a:p>
            <a:r>
              <a:rPr lang="es-ES" dirty="0" smtClean="0"/>
              <a:t>Emplear chats para citas</a:t>
            </a:r>
            <a:endParaRPr lang="es-E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87624" y="2996952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/>
              <a:t>GRACIAS POR LA ATENCIÓN</a:t>
            </a:r>
            <a:endParaRPr lang="es-ES" sz="4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Subsidencia o hundimiento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/>
            <a:r>
              <a:rPr lang="es-ES" sz="2800" dirty="0" smtClean="0"/>
              <a:t>Aire seco que se comprime y calienta sobre una capa de aire frío.</a:t>
            </a:r>
          </a:p>
          <a:p>
            <a:pPr marL="342900" lvl="2" indent="-342900"/>
            <a:r>
              <a:rPr lang="es-ES" sz="2800" dirty="0" smtClean="0"/>
              <a:t>Se produce un gran salto térmico en el límite de las capas.</a:t>
            </a:r>
          </a:p>
          <a:p>
            <a:pPr marL="342900" lvl="2" indent="-342900"/>
            <a:r>
              <a:rPr lang="es-ES" sz="2800" dirty="0" smtClean="0"/>
              <a:t>Si se produce a gran altura (2-3 Km.):</a:t>
            </a:r>
          </a:p>
          <a:p>
            <a:pPr marL="800100" lvl="3" indent="-342900"/>
            <a:r>
              <a:rPr lang="es-ES" dirty="0" smtClean="0"/>
              <a:t>Permite reflexiones cortas.</a:t>
            </a:r>
          </a:p>
          <a:p>
            <a:pPr marL="800100" lvl="3" indent="-342900"/>
            <a:r>
              <a:rPr lang="es-ES" dirty="0" smtClean="0"/>
              <a:t>Proporciona estabilidad a la atmósfera inferior. Evita la convección permitiendo la formación de conductos a baja altura</a:t>
            </a:r>
          </a:p>
          <a:p>
            <a:pPr marL="800100" lvl="3" indent="-342900"/>
            <a:endParaRPr lang="es-ES" dirty="0" smtClean="0"/>
          </a:p>
          <a:p>
            <a:pPr marL="342900" lvl="2" indent="-342900"/>
            <a:endParaRPr lang="es-ES" sz="2800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Advección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Una capa de aire, normalmente seco y caliente, se desplaza sobre otra fría y húmeda.</a:t>
            </a:r>
          </a:p>
          <a:p>
            <a:r>
              <a:rPr lang="es-ES" dirty="0" smtClean="0"/>
              <a:t>Normalmente el aire seco proviene de zonas continentales </a:t>
            </a:r>
          </a:p>
          <a:p>
            <a:r>
              <a:rPr lang="es-ES" dirty="0" smtClean="0"/>
              <a:t>El aire húmedo proviene </a:t>
            </a:r>
            <a:r>
              <a:rPr lang="es-ES" dirty="0"/>
              <a:t>d</a:t>
            </a:r>
            <a:r>
              <a:rPr lang="es-ES" dirty="0" smtClean="0"/>
              <a:t>el mar.</a:t>
            </a:r>
          </a:p>
          <a:p>
            <a:r>
              <a:rPr lang="es-ES" dirty="0" smtClean="0"/>
              <a:t>Frecuente cuando el aire de Sahara se desplaza sobre el Atlántico o Mediterráneo.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Radiación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Durante el día el Sol calienta la superficie terrestre.</a:t>
            </a:r>
          </a:p>
          <a:p>
            <a:r>
              <a:rPr lang="es-ES" dirty="0" smtClean="0"/>
              <a:t>En días despejados y tranquilos, durante la noche la tierra se enfría y una capa caliente asciende.</a:t>
            </a:r>
          </a:p>
          <a:p>
            <a:r>
              <a:rPr lang="es-ES" dirty="0" smtClean="0"/>
              <a:t>Es más frecuente sobre zona continental.</a:t>
            </a:r>
          </a:p>
          <a:p>
            <a:r>
              <a:rPr lang="es-ES" dirty="0" smtClean="0"/>
              <a:t>Provoca las nieblas bajas de la mañana.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Evaporación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Se produce sobre la superficie marina.</a:t>
            </a:r>
          </a:p>
          <a:p>
            <a:r>
              <a:rPr lang="es-ES" dirty="0" smtClean="0"/>
              <a:t>Con altas presiones, el agua evaporada queda confinada en una capa de aire saturado.</a:t>
            </a:r>
          </a:p>
          <a:p>
            <a:r>
              <a:rPr lang="es-ES" dirty="0" smtClean="0"/>
              <a:t>Suelen tener poco espesor. 10-20 metros. Condiciona la frecuencia mínima de uso.</a:t>
            </a:r>
          </a:p>
          <a:p>
            <a:r>
              <a:rPr lang="es-ES" dirty="0" smtClean="0"/>
              <a:t>Al tener mucha humedad no son útiles por encima de los 10 </a:t>
            </a:r>
            <a:r>
              <a:rPr lang="es-ES" dirty="0" err="1" smtClean="0"/>
              <a:t>Ghz.</a:t>
            </a:r>
            <a:r>
              <a:rPr lang="es-ES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Frentes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Cuando entra un frente frío sobre una zona anticiclónica y caliente provoca una inversión similar a la </a:t>
            </a:r>
            <a:r>
              <a:rPr lang="es-ES" dirty="0" err="1" smtClean="0"/>
              <a:t>advección</a:t>
            </a:r>
            <a:r>
              <a:rPr lang="es-ES" dirty="0" smtClean="0"/>
              <a:t>.</a:t>
            </a:r>
          </a:p>
          <a:p>
            <a:r>
              <a:rPr lang="es-ES" dirty="0" smtClean="0"/>
              <a:t>Corta duración.</a:t>
            </a:r>
          </a:p>
          <a:p>
            <a:r>
              <a:rPr lang="es-ES" dirty="0" smtClean="0"/>
              <a:t> Muy buenas condiciones en VHF pero peor para las microondas.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1183</Words>
  <Application>Microsoft Office PowerPoint</Application>
  <PresentationFormat>Presentación en pantalla (4:3)</PresentationFormat>
  <Paragraphs>141</Paragraphs>
  <Slides>49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0" baseType="lpstr">
      <vt:lpstr>Tema de Office</vt:lpstr>
      <vt:lpstr>Planificación de QSO por tropo en mW</vt:lpstr>
      <vt:lpstr>Elementos clave </vt:lpstr>
      <vt:lpstr>Mapas de Hepburn</vt:lpstr>
      <vt:lpstr>Causas de la tropo</vt:lpstr>
      <vt:lpstr>Subsidencia o hundimiento</vt:lpstr>
      <vt:lpstr>Advección</vt:lpstr>
      <vt:lpstr>Radiación</vt:lpstr>
      <vt:lpstr>Evaporación</vt:lpstr>
      <vt:lpstr>Frentes</vt:lpstr>
      <vt:lpstr>DX en microondas</vt:lpstr>
      <vt:lpstr>DX en microondas</vt:lpstr>
      <vt:lpstr>Condiciones óptimas</vt:lpstr>
      <vt:lpstr>Herramientas – Google Earth</vt:lpstr>
      <vt:lpstr>Path EA1 – D4</vt:lpstr>
      <vt:lpstr>Perfiles topográficos</vt:lpstr>
      <vt:lpstr>Apertura de 15/10/2011</vt:lpstr>
      <vt:lpstr>Trabajados</vt:lpstr>
      <vt:lpstr>Presión Atmosférica</vt:lpstr>
      <vt:lpstr>Temperatura</vt:lpstr>
      <vt:lpstr>Día 16/10/2011</vt:lpstr>
      <vt:lpstr>Trabajado</vt:lpstr>
      <vt:lpstr>Presión</vt:lpstr>
      <vt:lpstr>Apertura 07/07/2013</vt:lpstr>
      <vt:lpstr>Mapa de Hepburn</vt:lpstr>
      <vt:lpstr>Condiciones de trabajo</vt:lpstr>
      <vt:lpstr>Comentario de Ron DL3BPC</vt:lpstr>
      <vt:lpstr>Estación PA6NL</vt:lpstr>
      <vt:lpstr>Estación PA6NL</vt:lpstr>
      <vt:lpstr>PA6NL</vt:lpstr>
      <vt:lpstr>PA6NL</vt:lpstr>
      <vt:lpstr>Previo de 430</vt:lpstr>
      <vt:lpstr>PA6NL</vt:lpstr>
      <vt:lpstr>EA8BFK</vt:lpstr>
      <vt:lpstr>Perfil topográfico</vt:lpstr>
      <vt:lpstr>Mapa de Hepburn</vt:lpstr>
      <vt:lpstr>Mi instalación</vt:lpstr>
      <vt:lpstr>Path a EA8</vt:lpstr>
      <vt:lpstr>Finalmente los QSO</vt:lpstr>
      <vt:lpstr>Las balizas</vt:lpstr>
      <vt:lpstr>Instalación de Peter 13 cm.</vt:lpstr>
      <vt:lpstr>Antenas de las balizas</vt:lpstr>
      <vt:lpstr>Equipo 10 Ghz</vt:lpstr>
      <vt:lpstr>Balizas de 23 y 13 cm.</vt:lpstr>
      <vt:lpstr>QSO con EA8AVI en 2.3 Ghz</vt:lpstr>
      <vt:lpstr>Estación EA8AVI</vt:lpstr>
      <vt:lpstr>Iluminador</vt:lpstr>
      <vt:lpstr>El QSO</vt:lpstr>
      <vt:lpstr>Elementos clave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de QSO por tropo en W</dc:title>
  <dc:creator>Manel</dc:creator>
  <cp:lastModifiedBy>Miguel</cp:lastModifiedBy>
  <cp:revision>55</cp:revision>
  <dcterms:created xsi:type="dcterms:W3CDTF">2013-12-04T16:05:20Z</dcterms:created>
  <dcterms:modified xsi:type="dcterms:W3CDTF">2014-09-03T11:42:42Z</dcterms:modified>
</cp:coreProperties>
</file>